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9" r:id="rId4"/>
    <p:sldId id="261" r:id="rId5"/>
    <p:sldId id="282" r:id="rId6"/>
    <p:sldId id="281" r:id="rId7"/>
    <p:sldId id="283" r:id="rId8"/>
    <p:sldId id="284" r:id="rId9"/>
    <p:sldId id="285" r:id="rId10"/>
    <p:sldId id="278" r:id="rId11"/>
    <p:sldId id="279" r:id="rId12"/>
    <p:sldId id="28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9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968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29543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1270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3596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6820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16773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0539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326869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809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pPr/>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2279064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8997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2722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6204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smtClean="0"/>
              <a:pPr/>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3111659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2759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9/4/2024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025682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48640" y="115910"/>
            <a:ext cx="10019211" cy="5692462"/>
          </a:xfrm>
        </p:spPr>
        <p:txBody>
          <a:bodyPr/>
          <a:lstStyle/>
          <a:p>
            <a:pPr algn="ctr"/>
            <a:r>
              <a:rPr lang="en-US" sz="2800" b="1" dirty="0">
                <a:solidFill>
                  <a:schemeClr val="tx1"/>
                </a:solidFill>
                <a:latin typeface="Times New Roman" pitchFamily="18" charset="0"/>
                <a:cs typeface="Times New Roman" pitchFamily="18" charset="0"/>
              </a:rPr>
              <a:t>YO‘L QURILISHIDA SIFATNI BOSHQARISH (FIDIC METODIKASI) FANIDAN</a:t>
            </a:r>
            <a:br>
              <a:rPr lang="en-US" sz="2800" b="1" dirty="0">
                <a:solidFill>
                  <a:schemeClr val="tx1"/>
                </a:solidFill>
                <a:latin typeface="Times New Roman" pitchFamily="18" charset="0"/>
                <a:cs typeface="Times New Roman" pitchFamily="18" charset="0"/>
              </a:rPr>
            </a:br>
            <a:br>
              <a:rPr lang="en-US" sz="2800" b="1" dirty="0">
                <a:solidFill>
                  <a:schemeClr val="tx1"/>
                </a:solidFill>
                <a:latin typeface="Times New Roman" pitchFamily="18" charset="0"/>
                <a:cs typeface="Times New Roman" pitchFamily="18" charset="0"/>
              </a:rPr>
            </a:br>
            <a:br>
              <a:rPr lang="en-US" sz="2800" b="1" dirty="0">
                <a:solidFill>
                  <a:schemeClr val="tx1"/>
                </a:solidFill>
                <a:latin typeface="Times New Roman" pitchFamily="18" charset="0"/>
                <a:cs typeface="Times New Roman" pitchFamily="18" charset="0"/>
              </a:rPr>
            </a:br>
            <a:r>
              <a:rPr lang="en-US" sz="2800" b="1" dirty="0">
                <a:solidFill>
                  <a:schemeClr val="tx1"/>
                </a:solidFill>
                <a:latin typeface="Times New Roman" pitchFamily="18" charset="0"/>
                <a:cs typeface="Times New Roman" pitchFamily="18" charset="0"/>
              </a:rPr>
              <a:t>MA`RUZA №1. AVTOMOBIL YO‘LLARINI QURISHDA SIFAT MENEJMENTI TIZIMINI JORIY ETISH</a:t>
            </a:r>
            <a:br>
              <a:rPr lang="en-US" sz="2800" b="1" dirty="0">
                <a:solidFill>
                  <a:schemeClr val="tx1"/>
                </a:solidFill>
                <a:latin typeface="Times New Roman" pitchFamily="18" charset="0"/>
                <a:cs typeface="Times New Roman" pitchFamily="18" charset="0"/>
              </a:rPr>
            </a:br>
            <a:br>
              <a:rPr lang="en-US" sz="2800" b="1" dirty="0">
                <a:solidFill>
                  <a:schemeClr val="tx1"/>
                </a:solidFill>
                <a:latin typeface="Times New Roman" pitchFamily="18" charset="0"/>
                <a:cs typeface="Times New Roman" pitchFamily="18" charset="0"/>
              </a:rPr>
            </a:br>
            <a:br>
              <a:rPr lang="en-US" sz="2800" b="1" dirty="0">
                <a:solidFill>
                  <a:schemeClr val="tx1"/>
                </a:solidFill>
                <a:latin typeface="Times New Roman" pitchFamily="18" charset="0"/>
                <a:cs typeface="Times New Roman" pitchFamily="18" charset="0"/>
              </a:rPr>
            </a:br>
            <a:br>
              <a:rPr lang="en-US" sz="2800" b="1" dirty="0">
                <a:solidFill>
                  <a:schemeClr val="tx1"/>
                </a:solidFill>
                <a:latin typeface="Times New Roman" pitchFamily="18" charset="0"/>
                <a:cs typeface="Times New Roman" pitchFamily="18" charset="0"/>
              </a:rPr>
            </a:br>
            <a:endParaRPr lang="ru-RU" sz="28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36764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334852"/>
            <a:ext cx="10100471" cy="545739"/>
          </a:xfrm>
          <a:solidFill>
            <a:srgbClr val="FFFFFF"/>
          </a:solidFill>
          <a:ln>
            <a:solidFill>
              <a:srgbClr val="7030A0"/>
            </a:solidFill>
          </a:ln>
        </p:spPr>
        <p:txBody>
          <a:bodyPr>
            <a:noAutofit/>
          </a:bodyPr>
          <a:lstStyle/>
          <a:p>
            <a:pPr algn="ctr"/>
            <a:r>
              <a:rPr lang="en-US" sz="2200" b="1" i="1" dirty="0" err="1">
                <a:solidFill>
                  <a:schemeClr val="tx1"/>
                </a:solidFill>
                <a:latin typeface="Times New Roman" panose="02020603050405020304" pitchFamily="18" charset="0"/>
                <a:cs typeface="Times New Roman" panose="02020603050405020304" pitchFamily="18" charset="0"/>
              </a:rPr>
              <a:t>Mahsulotni</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sertifikatlashtirish</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quyidagi</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ishlarga</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asos</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bo‘ladi</a:t>
            </a:r>
            <a:r>
              <a:rPr lang="en-US" sz="2200" b="1" i="1" dirty="0">
                <a:solidFill>
                  <a:schemeClr val="tx1"/>
                </a:solidFill>
                <a:latin typeface="Times New Roman" panose="02020603050405020304" pitchFamily="18" charset="0"/>
                <a:cs typeface="Times New Roman" panose="02020603050405020304" pitchFamily="18" charset="0"/>
              </a:rPr>
              <a:t>;</a:t>
            </a:r>
            <a:endParaRPr lang="ru-RU" sz="2200" b="1" i="1" dirty="0">
              <a:solidFill>
                <a:schemeClr val="tx1"/>
              </a:solidFill>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257577" y="1545464"/>
            <a:ext cx="3128561" cy="189319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tx1"/>
                </a:solidFill>
                <a:latin typeface="Times New Roman" panose="02020603050405020304" pitchFamily="18" charset="0"/>
                <a:cs typeface="Times New Roman" panose="02020603050405020304" pitchFamily="18" charset="0"/>
              </a:rPr>
              <a:t>mahsulot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ishlab</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chiqarish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hajmlarini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sifat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toifalari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bo‘yicha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rejalash</a:t>
            </a:r>
            <a:endParaRPr lang="en-US" sz="2200" dirty="0">
              <a:solidFill>
                <a:schemeClr val="tx1"/>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3515931" y="1545464"/>
            <a:ext cx="3784981" cy="189319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tx1"/>
                </a:solidFill>
                <a:latin typeface="Times New Roman" panose="02020603050405020304" pitchFamily="18" charset="0"/>
                <a:cs typeface="Times New Roman" panose="02020603050405020304" pitchFamily="18" charset="0"/>
              </a:rPr>
              <a:t>mahsulotning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texnikaviy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darajasi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sifatini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oshirish</a:t>
            </a:r>
            <a:endParaRPr lang="en-US" sz="2200"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7431109" y="1545464"/>
            <a:ext cx="4327684" cy="189319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tx1"/>
                </a:solidFill>
                <a:latin typeface="Times New Roman" panose="02020603050405020304" pitchFamily="18" charset="0"/>
                <a:cs typeface="Times New Roman" panose="02020603050405020304" pitchFamily="18" charset="0"/>
              </a:rPr>
              <a:t>yo‘l-taʼmirlash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birlashmasi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yoki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korxonasining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mahsulot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sifati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texnikaviy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darajasini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oshirishdagi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faoliyatini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baholash</a:t>
            </a:r>
            <a:endParaRPr lang="en-US" sz="2200"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2763021" y="4103532"/>
            <a:ext cx="5961912" cy="170021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tx1"/>
                </a:solidFill>
                <a:latin typeface="Times New Roman" panose="02020603050405020304" pitchFamily="18" charset="0"/>
                <a:cs typeface="Times New Roman" panose="02020603050405020304" pitchFamily="18" charset="0"/>
              </a:rPr>
              <a:t>mahsulotni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davlat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sifat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belgisida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ishlab</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chiqarilishini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rag‘batlantirish</a:t>
            </a:r>
            <a:endParaRPr lang="en-US" sz="2200" dirty="0">
              <a:solidFill>
                <a:schemeClr val="tx1"/>
              </a:solidFill>
              <a:latin typeface="Times New Roman" panose="02020603050405020304" pitchFamily="18" charset="0"/>
              <a:cs typeface="Times New Roman" panose="02020603050405020304" pitchFamily="18" charset="0"/>
            </a:endParaRPr>
          </a:p>
        </p:txBody>
      </p:sp>
      <p:cxnSp>
        <p:nvCxnSpPr>
          <p:cNvPr id="8" name="Прямая со стрелкой 7">
            <a:extLst>
              <a:ext uri="{FF2B5EF4-FFF2-40B4-BE49-F238E27FC236}">
                <a16:creationId xmlns:a16="http://schemas.microsoft.com/office/drawing/2014/main" id="{589441EE-2465-4A5C-968A-E000CD78DA5E}"/>
              </a:ext>
            </a:extLst>
          </p:cNvPr>
          <p:cNvCxnSpPr>
            <a:stCxn id="2" idx="2"/>
          </p:cNvCxnSpPr>
          <p:nvPr/>
        </p:nvCxnSpPr>
        <p:spPr>
          <a:xfrm flipH="1">
            <a:off x="2243138" y="880591"/>
            <a:ext cx="3484431" cy="6648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Прямая со стрелкой 9">
            <a:extLst>
              <a:ext uri="{FF2B5EF4-FFF2-40B4-BE49-F238E27FC236}">
                <a16:creationId xmlns:a16="http://schemas.microsoft.com/office/drawing/2014/main" id="{810CE781-3A10-47C0-81E8-C7E2BB1DA907}"/>
              </a:ext>
            </a:extLst>
          </p:cNvPr>
          <p:cNvCxnSpPr>
            <a:stCxn id="2" idx="2"/>
            <a:endCxn id="5" idx="0"/>
          </p:cNvCxnSpPr>
          <p:nvPr/>
        </p:nvCxnSpPr>
        <p:spPr>
          <a:xfrm>
            <a:off x="5727569" y="880591"/>
            <a:ext cx="3867382" cy="6648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Прямая со стрелкой 11">
            <a:extLst>
              <a:ext uri="{FF2B5EF4-FFF2-40B4-BE49-F238E27FC236}">
                <a16:creationId xmlns:a16="http://schemas.microsoft.com/office/drawing/2014/main" id="{AD3BC324-5D5C-473E-BA9E-A486E0050524}"/>
              </a:ext>
            </a:extLst>
          </p:cNvPr>
          <p:cNvCxnSpPr>
            <a:cxnSpLocks/>
            <a:stCxn id="2" idx="2"/>
            <a:endCxn id="4" idx="0"/>
          </p:cNvCxnSpPr>
          <p:nvPr/>
        </p:nvCxnSpPr>
        <p:spPr>
          <a:xfrm flipH="1">
            <a:off x="5408422" y="880591"/>
            <a:ext cx="319147" cy="6648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Прямая со стрелкой 17">
            <a:extLst>
              <a:ext uri="{FF2B5EF4-FFF2-40B4-BE49-F238E27FC236}">
                <a16:creationId xmlns:a16="http://schemas.microsoft.com/office/drawing/2014/main" id="{4B9CF36F-4060-4DC9-B351-8D10B951443C}"/>
              </a:ext>
            </a:extLst>
          </p:cNvPr>
          <p:cNvCxnSpPr>
            <a:stCxn id="5" idx="2"/>
            <a:endCxn id="6" idx="0"/>
          </p:cNvCxnSpPr>
          <p:nvPr/>
        </p:nvCxnSpPr>
        <p:spPr>
          <a:xfrm flipH="1">
            <a:off x="5743977" y="3438660"/>
            <a:ext cx="3850974" cy="6648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Прямая со стрелкой 19">
            <a:extLst>
              <a:ext uri="{FF2B5EF4-FFF2-40B4-BE49-F238E27FC236}">
                <a16:creationId xmlns:a16="http://schemas.microsoft.com/office/drawing/2014/main" id="{E52DE496-040D-4F81-AE77-47BE69DA2760}"/>
              </a:ext>
            </a:extLst>
          </p:cNvPr>
          <p:cNvCxnSpPr>
            <a:stCxn id="4" idx="2"/>
            <a:endCxn id="6" idx="0"/>
          </p:cNvCxnSpPr>
          <p:nvPr/>
        </p:nvCxnSpPr>
        <p:spPr>
          <a:xfrm>
            <a:off x="5408422" y="3438659"/>
            <a:ext cx="335555" cy="6648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Прямая со стрелкой 21">
            <a:extLst>
              <a:ext uri="{FF2B5EF4-FFF2-40B4-BE49-F238E27FC236}">
                <a16:creationId xmlns:a16="http://schemas.microsoft.com/office/drawing/2014/main" id="{E8E034EE-7DFD-4E7A-9AE6-087C2CAC30E7}"/>
              </a:ext>
            </a:extLst>
          </p:cNvPr>
          <p:cNvCxnSpPr>
            <a:stCxn id="3" idx="2"/>
            <a:endCxn id="6" idx="0"/>
          </p:cNvCxnSpPr>
          <p:nvPr/>
        </p:nvCxnSpPr>
        <p:spPr>
          <a:xfrm>
            <a:off x="1821858" y="3438659"/>
            <a:ext cx="3922119" cy="6648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0517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0180" y="211785"/>
            <a:ext cx="8596668" cy="1320800"/>
          </a:xfrm>
        </p:spPr>
        <p:txBody>
          <a:bodyPr>
            <a:normAutofit/>
          </a:bodyPr>
          <a:lstStyle/>
          <a:p>
            <a:pPr algn="ctr"/>
            <a:r>
              <a:rPr lang="en-US" b="1" i="1" dirty="0" err="1">
                <a:solidFill>
                  <a:schemeClr val="tx1"/>
                </a:solidFill>
                <a:latin typeface="Times New Roman" panose="02020603050405020304" pitchFamily="18" charset="0"/>
                <a:cs typeface="Times New Roman" panose="02020603050405020304" pitchFamily="18" charset="0"/>
              </a:rPr>
              <a:t>Yo‘llarni</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qurish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va</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taʼmirlashda</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sertifikasiyalanadigan</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mahsulotlari</a:t>
            </a:r>
            <a:r>
              <a:rPr lang="en-US" b="1" i="1" dirty="0">
                <a:solidFill>
                  <a:schemeClr val="tx1"/>
                </a:solidFill>
                <a:latin typeface="Times New Roman" panose="02020603050405020304" pitchFamily="18" charset="0"/>
                <a:cs typeface="Times New Roman" panose="02020603050405020304" pitchFamily="18" charset="0"/>
              </a:rPr>
              <a:t>;</a:t>
            </a:r>
            <a:endParaRPr lang="ru-RU" b="1" i="1" dirty="0">
              <a:solidFill>
                <a:schemeClr val="tx1"/>
              </a:solidFill>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193184" y="1532585"/>
            <a:ext cx="2224870" cy="158410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latin typeface="Times New Roman" panose="02020603050405020304" pitchFamily="18" charset="0"/>
                <a:cs typeface="Times New Roman" panose="02020603050405020304" pitchFamily="18" charset="0"/>
              </a:rPr>
              <a:t>yo‘l va aerodrom asfaltbeton qorishmalari</a:t>
            </a:r>
          </a:p>
        </p:txBody>
      </p:sp>
      <p:sp>
        <p:nvSpPr>
          <p:cNvPr id="4" name="Скругленный прямоугольник 3"/>
          <p:cNvSpPr/>
          <p:nvPr/>
        </p:nvSpPr>
        <p:spPr>
          <a:xfrm>
            <a:off x="2678806" y="1532585"/>
            <a:ext cx="2717442" cy="1584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a:solidFill>
                  <a:schemeClr val="tx1"/>
                </a:solidFill>
              </a:rPr>
              <a:t>асфалтбетон</a:t>
            </a:r>
            <a:r>
              <a:rPr lang="ru-RU" sz="2000" dirty="0">
                <a:solidFill>
                  <a:schemeClr val="tx1"/>
                </a:solidFill>
              </a:rPr>
              <a:t> </a:t>
            </a:r>
            <a:r>
              <a:rPr lang="ru-RU" sz="2000" dirty="0" err="1">
                <a:solidFill>
                  <a:schemeClr val="tx1"/>
                </a:solidFill>
              </a:rPr>
              <a:t>қоришмалари</a:t>
            </a:r>
            <a:r>
              <a:rPr lang="ru-RU" sz="2000" dirty="0">
                <a:solidFill>
                  <a:schemeClr val="tx1"/>
                </a:solidFill>
              </a:rPr>
              <a:t> </a:t>
            </a:r>
            <a:r>
              <a:rPr lang="ru-RU" sz="2000" dirty="0" err="1">
                <a:solidFill>
                  <a:schemeClr val="tx1"/>
                </a:solidFill>
              </a:rPr>
              <a:t>тайёрлашда</a:t>
            </a:r>
            <a:r>
              <a:rPr lang="ru-RU" sz="2000" dirty="0">
                <a:solidFill>
                  <a:schemeClr val="tx1"/>
                </a:solidFill>
              </a:rPr>
              <a:t> </a:t>
            </a:r>
            <a:r>
              <a:rPr lang="ru-RU" sz="2000" dirty="0" err="1">
                <a:solidFill>
                  <a:schemeClr val="tx1"/>
                </a:solidFill>
              </a:rPr>
              <a:t>ишлатиладиган</a:t>
            </a:r>
            <a:r>
              <a:rPr lang="ru-RU" sz="2000" dirty="0">
                <a:solidFill>
                  <a:schemeClr val="tx1"/>
                </a:solidFill>
              </a:rPr>
              <a:t> </a:t>
            </a:r>
            <a:r>
              <a:rPr lang="ru-RU" sz="2000" dirty="0" err="1">
                <a:solidFill>
                  <a:schemeClr val="tx1"/>
                </a:solidFill>
              </a:rPr>
              <a:t>менерал</a:t>
            </a:r>
            <a:r>
              <a:rPr lang="ru-RU" sz="2000" dirty="0">
                <a:solidFill>
                  <a:schemeClr val="tx1"/>
                </a:solidFill>
              </a:rPr>
              <a:t> </a:t>
            </a:r>
            <a:r>
              <a:rPr lang="ru-RU" sz="2000" dirty="0" err="1">
                <a:solidFill>
                  <a:schemeClr val="tx1"/>
                </a:solidFill>
              </a:rPr>
              <a:t>кукунлар</a:t>
            </a:r>
            <a:endParaRPr lang="ru-RU" sz="2000" dirty="0">
              <a:solidFill>
                <a:schemeClr val="tx1"/>
              </a:solidFill>
            </a:endParaRPr>
          </a:p>
        </p:txBody>
      </p:sp>
      <p:sp>
        <p:nvSpPr>
          <p:cNvPr id="5" name="Скругленный прямоугольник 4"/>
          <p:cNvSpPr/>
          <p:nvPr/>
        </p:nvSpPr>
        <p:spPr>
          <a:xfrm>
            <a:off x="5653826" y="1532586"/>
            <a:ext cx="3864875" cy="1584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a:solidFill>
                  <a:schemeClr val="tx1"/>
                </a:solidFill>
              </a:rPr>
              <a:t>ялпи</a:t>
            </a:r>
            <a:r>
              <a:rPr lang="ru-RU" sz="2000" dirty="0">
                <a:solidFill>
                  <a:schemeClr val="tx1"/>
                </a:solidFill>
              </a:rPr>
              <a:t> </a:t>
            </a:r>
            <a:r>
              <a:rPr lang="ru-RU" sz="2000" dirty="0" err="1">
                <a:solidFill>
                  <a:schemeClr val="tx1"/>
                </a:solidFill>
              </a:rPr>
              <a:t>сериялар</a:t>
            </a:r>
            <a:r>
              <a:rPr lang="ru-RU" sz="2000" dirty="0">
                <a:solidFill>
                  <a:schemeClr val="tx1"/>
                </a:solidFill>
              </a:rPr>
              <a:t> </a:t>
            </a:r>
            <a:r>
              <a:rPr lang="ru-RU" sz="2000" dirty="0" err="1">
                <a:solidFill>
                  <a:schemeClr val="tx1"/>
                </a:solidFill>
              </a:rPr>
              <a:t>билан</a:t>
            </a:r>
            <a:r>
              <a:rPr lang="ru-RU" sz="2000" dirty="0">
                <a:solidFill>
                  <a:schemeClr val="tx1"/>
                </a:solidFill>
              </a:rPr>
              <a:t> </a:t>
            </a:r>
            <a:r>
              <a:rPr lang="ru-RU" sz="2000" dirty="0" err="1">
                <a:solidFill>
                  <a:schemeClr val="tx1"/>
                </a:solidFill>
              </a:rPr>
              <a:t>ишлаб</a:t>
            </a:r>
            <a:r>
              <a:rPr lang="ru-RU" sz="2000" dirty="0">
                <a:solidFill>
                  <a:schemeClr val="tx1"/>
                </a:solidFill>
              </a:rPr>
              <a:t> </a:t>
            </a:r>
            <a:r>
              <a:rPr lang="ru-RU" sz="2000" dirty="0" err="1">
                <a:solidFill>
                  <a:schemeClr val="tx1"/>
                </a:solidFill>
              </a:rPr>
              <a:t>чиқариладиган</a:t>
            </a:r>
            <a:r>
              <a:rPr lang="ru-RU" sz="2000" dirty="0">
                <a:solidFill>
                  <a:schemeClr val="tx1"/>
                </a:solidFill>
              </a:rPr>
              <a:t> </a:t>
            </a:r>
            <a:r>
              <a:rPr lang="ru-RU" sz="2000" dirty="0" err="1">
                <a:solidFill>
                  <a:schemeClr val="tx1"/>
                </a:solidFill>
              </a:rPr>
              <a:t>темирбетон</a:t>
            </a:r>
            <a:r>
              <a:rPr lang="ru-RU" sz="2000" dirty="0">
                <a:solidFill>
                  <a:schemeClr val="tx1"/>
                </a:solidFill>
              </a:rPr>
              <a:t> </a:t>
            </a:r>
            <a:r>
              <a:rPr lang="ru-RU" sz="2000" dirty="0" err="1">
                <a:solidFill>
                  <a:schemeClr val="tx1"/>
                </a:solidFill>
              </a:rPr>
              <a:t>маҳсулотлари</a:t>
            </a:r>
            <a:r>
              <a:rPr lang="ru-RU" sz="2000" dirty="0">
                <a:solidFill>
                  <a:schemeClr val="tx1"/>
                </a:solidFill>
              </a:rPr>
              <a:t> (</a:t>
            </a:r>
            <a:r>
              <a:rPr lang="ru-RU" sz="2000" dirty="0" err="1">
                <a:solidFill>
                  <a:schemeClr val="tx1"/>
                </a:solidFill>
              </a:rPr>
              <a:t>томёпма</a:t>
            </a:r>
            <a:r>
              <a:rPr lang="ru-RU" sz="2000" dirty="0">
                <a:solidFill>
                  <a:schemeClr val="tx1"/>
                </a:solidFill>
              </a:rPr>
              <a:t> </a:t>
            </a:r>
            <a:r>
              <a:rPr lang="ru-RU" sz="2000" dirty="0" err="1">
                <a:solidFill>
                  <a:schemeClr val="tx1"/>
                </a:solidFill>
              </a:rPr>
              <a:t>конструксиялар</a:t>
            </a:r>
            <a:r>
              <a:rPr lang="ru-RU" sz="2000" dirty="0">
                <a:solidFill>
                  <a:schemeClr val="tx1"/>
                </a:solidFill>
              </a:rPr>
              <a:t>, </a:t>
            </a:r>
            <a:r>
              <a:rPr lang="ru-RU" sz="2000" dirty="0" err="1">
                <a:solidFill>
                  <a:schemeClr val="tx1"/>
                </a:solidFill>
              </a:rPr>
              <a:t>кўприк</a:t>
            </a:r>
            <a:r>
              <a:rPr lang="ru-RU" sz="2000" dirty="0">
                <a:solidFill>
                  <a:schemeClr val="tx1"/>
                </a:solidFill>
              </a:rPr>
              <a:t> </a:t>
            </a:r>
            <a:r>
              <a:rPr lang="ru-RU" sz="2000" dirty="0" err="1">
                <a:solidFill>
                  <a:schemeClr val="tx1"/>
                </a:solidFill>
              </a:rPr>
              <a:t>устунлари</a:t>
            </a:r>
            <a:r>
              <a:rPr lang="ru-RU" sz="2000" dirty="0">
                <a:solidFill>
                  <a:schemeClr val="tx1"/>
                </a:solidFill>
              </a:rPr>
              <a:t> </a:t>
            </a:r>
            <a:r>
              <a:rPr lang="ru-RU" sz="2000" dirty="0" err="1">
                <a:solidFill>
                  <a:schemeClr val="tx1"/>
                </a:solidFill>
              </a:rPr>
              <a:t>ва</a:t>
            </a:r>
            <a:r>
              <a:rPr lang="ru-RU" sz="2000" dirty="0">
                <a:solidFill>
                  <a:schemeClr val="tx1"/>
                </a:solidFill>
              </a:rPr>
              <a:t> </a:t>
            </a:r>
            <a:r>
              <a:rPr lang="ru-RU" sz="2000" dirty="0" err="1">
                <a:solidFill>
                  <a:schemeClr val="tx1"/>
                </a:solidFill>
              </a:rPr>
              <a:t>бошқалар</a:t>
            </a:r>
            <a:r>
              <a:rPr lang="ru-RU" sz="2000" dirty="0">
                <a:solidFill>
                  <a:schemeClr val="tx1"/>
                </a:solidFill>
              </a:rPr>
              <a:t>)</a:t>
            </a:r>
          </a:p>
        </p:txBody>
      </p:sp>
      <p:sp>
        <p:nvSpPr>
          <p:cNvPr id="6" name="Скругленный прямоугольник 5"/>
          <p:cNvSpPr/>
          <p:nvPr/>
        </p:nvSpPr>
        <p:spPr>
          <a:xfrm>
            <a:off x="193183" y="3451538"/>
            <a:ext cx="2263452" cy="116768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cs typeface="Times New Roman" panose="02020603050405020304" pitchFamily="18" charset="0"/>
              </a:rPr>
              <a:t>suv</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o‘tkazuvchi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quvur</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elementlari</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2678806" y="3451538"/>
            <a:ext cx="2537138" cy="1167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rPr>
              <a:t>аэродром </a:t>
            </a:r>
            <a:r>
              <a:rPr lang="ru-RU" sz="2000" dirty="0" err="1">
                <a:solidFill>
                  <a:schemeClr val="tx1"/>
                </a:solidFill>
              </a:rPr>
              <a:t>ва</a:t>
            </a:r>
            <a:r>
              <a:rPr lang="ru-RU" sz="2000" dirty="0">
                <a:solidFill>
                  <a:schemeClr val="tx1"/>
                </a:solidFill>
              </a:rPr>
              <a:t> </a:t>
            </a:r>
            <a:r>
              <a:rPr lang="ru-RU" sz="2000" dirty="0" err="1">
                <a:solidFill>
                  <a:schemeClr val="tx1"/>
                </a:solidFill>
              </a:rPr>
              <a:t>йўл</a:t>
            </a:r>
            <a:r>
              <a:rPr lang="ru-RU" sz="2000" dirty="0">
                <a:solidFill>
                  <a:schemeClr val="tx1"/>
                </a:solidFill>
              </a:rPr>
              <a:t> </a:t>
            </a:r>
            <a:r>
              <a:rPr lang="ru-RU" sz="2000" dirty="0" err="1">
                <a:solidFill>
                  <a:schemeClr val="tx1"/>
                </a:solidFill>
              </a:rPr>
              <a:t>қопламалари</a:t>
            </a:r>
            <a:r>
              <a:rPr lang="ru-RU" sz="2000" dirty="0">
                <a:solidFill>
                  <a:schemeClr val="tx1"/>
                </a:solidFill>
              </a:rPr>
              <a:t> </a:t>
            </a:r>
            <a:r>
              <a:rPr lang="ru-RU" sz="2000" dirty="0" err="1">
                <a:solidFill>
                  <a:schemeClr val="tx1"/>
                </a:solidFill>
              </a:rPr>
              <a:t>элементлари</a:t>
            </a:r>
            <a:endParaRPr lang="ru-RU" sz="2000" dirty="0">
              <a:solidFill>
                <a:schemeClr val="tx1"/>
              </a:solidFill>
            </a:endParaRPr>
          </a:p>
        </p:txBody>
      </p:sp>
      <p:sp>
        <p:nvSpPr>
          <p:cNvPr id="8" name="Скругленный прямоугольник 7"/>
          <p:cNvSpPr/>
          <p:nvPr/>
        </p:nvSpPr>
        <p:spPr>
          <a:xfrm>
            <a:off x="5653826" y="3451538"/>
            <a:ext cx="3864875" cy="1167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a:solidFill>
                  <a:schemeClr val="tx1"/>
                </a:solidFill>
              </a:rPr>
              <a:t>автопавильонларнинг</a:t>
            </a:r>
            <a:r>
              <a:rPr lang="ru-RU" sz="2000" dirty="0">
                <a:solidFill>
                  <a:schemeClr val="tx1"/>
                </a:solidFill>
              </a:rPr>
              <a:t> </a:t>
            </a:r>
            <a:r>
              <a:rPr lang="ru-RU" sz="2000" dirty="0" err="1">
                <a:solidFill>
                  <a:schemeClr val="tx1"/>
                </a:solidFill>
              </a:rPr>
              <a:t>колонналари,балкалари</a:t>
            </a:r>
            <a:r>
              <a:rPr lang="ru-RU" sz="2000" dirty="0">
                <a:solidFill>
                  <a:schemeClr val="tx1"/>
                </a:solidFill>
              </a:rPr>
              <a:t> </a:t>
            </a:r>
            <a:r>
              <a:rPr lang="ru-RU" sz="2000" dirty="0" err="1">
                <a:solidFill>
                  <a:schemeClr val="tx1"/>
                </a:solidFill>
              </a:rPr>
              <a:t>ва</a:t>
            </a:r>
            <a:r>
              <a:rPr lang="ru-RU" sz="2000" dirty="0">
                <a:solidFill>
                  <a:schemeClr val="tx1"/>
                </a:solidFill>
              </a:rPr>
              <a:t> </a:t>
            </a:r>
            <a:r>
              <a:rPr lang="ru-RU" sz="2000" dirty="0" err="1">
                <a:solidFill>
                  <a:schemeClr val="tx1"/>
                </a:solidFill>
              </a:rPr>
              <a:t>ёпқич</a:t>
            </a:r>
            <a:r>
              <a:rPr lang="ru-RU" sz="2000" dirty="0">
                <a:solidFill>
                  <a:schemeClr val="tx1"/>
                </a:solidFill>
              </a:rPr>
              <a:t> </a:t>
            </a:r>
            <a:r>
              <a:rPr lang="ru-RU" sz="2000" dirty="0" err="1">
                <a:solidFill>
                  <a:schemeClr val="tx1"/>
                </a:solidFill>
              </a:rPr>
              <a:t>плиталари</a:t>
            </a:r>
            <a:endParaRPr lang="ru-RU" sz="2000" dirty="0">
              <a:solidFill>
                <a:schemeClr val="tx1"/>
              </a:solidFill>
            </a:endParaRPr>
          </a:p>
        </p:txBody>
      </p:sp>
      <p:sp>
        <p:nvSpPr>
          <p:cNvPr id="9" name="Скругленный прямоугольник 8"/>
          <p:cNvSpPr/>
          <p:nvPr/>
        </p:nvSpPr>
        <p:spPr>
          <a:xfrm>
            <a:off x="193183" y="4908280"/>
            <a:ext cx="2572105" cy="194972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cs typeface="Times New Roman" panose="02020603050405020304" pitchFamily="18" charset="0"/>
              </a:rPr>
              <a:t>metalldan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tayyorlanadigan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taʼmirlash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detallari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konstruksiyalari</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052294" y="4954071"/>
            <a:ext cx="2160568" cy="190392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cs typeface="Times New Roman" panose="02020603050405020304" pitchFamily="18" charset="0"/>
              </a:rPr>
              <a:t>yo‘llarni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jihozlash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elementlari</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5653826" y="4954071"/>
            <a:ext cx="3864875" cy="1903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a:solidFill>
                  <a:schemeClr val="tx1"/>
                </a:solidFill>
              </a:rPr>
              <a:t>йўл</a:t>
            </a:r>
            <a:r>
              <a:rPr lang="ru-RU" sz="2000" dirty="0">
                <a:solidFill>
                  <a:schemeClr val="tx1"/>
                </a:solidFill>
              </a:rPr>
              <a:t> </a:t>
            </a:r>
            <a:r>
              <a:rPr lang="ru-RU" sz="2000" dirty="0" err="1">
                <a:solidFill>
                  <a:schemeClr val="tx1"/>
                </a:solidFill>
              </a:rPr>
              <a:t>таъмирлаш</a:t>
            </a:r>
            <a:r>
              <a:rPr lang="ru-RU" sz="2000" dirty="0">
                <a:solidFill>
                  <a:schemeClr val="tx1"/>
                </a:solidFill>
              </a:rPr>
              <a:t> </a:t>
            </a:r>
            <a:r>
              <a:rPr lang="ru-RU" sz="2000" dirty="0" err="1">
                <a:solidFill>
                  <a:schemeClr val="tx1"/>
                </a:solidFill>
              </a:rPr>
              <a:t>машиналари</a:t>
            </a:r>
            <a:r>
              <a:rPr lang="ru-RU" sz="2000" dirty="0">
                <a:solidFill>
                  <a:schemeClr val="tx1"/>
                </a:solidFill>
              </a:rPr>
              <a:t>, </a:t>
            </a:r>
            <a:r>
              <a:rPr lang="ru-RU" sz="2000" dirty="0" err="1">
                <a:solidFill>
                  <a:schemeClr val="tx1"/>
                </a:solidFill>
              </a:rPr>
              <a:t>ускуналари</a:t>
            </a:r>
            <a:r>
              <a:rPr lang="ru-RU" sz="2000" dirty="0">
                <a:solidFill>
                  <a:schemeClr val="tx1"/>
                </a:solidFill>
              </a:rPr>
              <a:t> </a:t>
            </a:r>
            <a:r>
              <a:rPr lang="ru-RU" sz="2000" dirty="0" err="1">
                <a:solidFill>
                  <a:schemeClr val="tx1"/>
                </a:solidFill>
              </a:rPr>
              <a:t>ва</a:t>
            </a:r>
            <a:r>
              <a:rPr lang="ru-RU" sz="2000" dirty="0">
                <a:solidFill>
                  <a:schemeClr val="tx1"/>
                </a:solidFill>
              </a:rPr>
              <a:t> </a:t>
            </a:r>
            <a:r>
              <a:rPr lang="ru-RU" sz="2000" dirty="0" err="1">
                <a:solidFill>
                  <a:schemeClr val="tx1"/>
                </a:solidFill>
              </a:rPr>
              <a:t>бошқалар</a:t>
            </a:r>
            <a:endParaRPr lang="ru-RU" sz="2000" dirty="0">
              <a:solidFill>
                <a:schemeClr val="tx1"/>
              </a:solidFill>
            </a:endParaRPr>
          </a:p>
        </p:txBody>
      </p:sp>
      <p:sp>
        <p:nvSpPr>
          <p:cNvPr id="12" name="Скругленный прямоугольник 3">
            <a:extLst>
              <a:ext uri="{FF2B5EF4-FFF2-40B4-BE49-F238E27FC236}">
                <a16:creationId xmlns:a16="http://schemas.microsoft.com/office/drawing/2014/main" id="{88B69C1F-E6E7-43D6-A1BB-01D62CA31543}"/>
              </a:ext>
            </a:extLst>
          </p:cNvPr>
          <p:cNvSpPr/>
          <p:nvPr/>
        </p:nvSpPr>
        <p:spPr>
          <a:xfrm>
            <a:off x="2678806" y="1538888"/>
            <a:ext cx="2713570" cy="158410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cs typeface="Times New Roman" panose="02020603050405020304" pitchFamily="18" charset="0"/>
              </a:rPr>
              <a:t>asfaltbeton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qorishmalari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tayyorlashda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ishlatiladigan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meneral</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kukunlar</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3" name="Скругленный прямоугольник 4">
            <a:extLst>
              <a:ext uri="{FF2B5EF4-FFF2-40B4-BE49-F238E27FC236}">
                <a16:creationId xmlns:a16="http://schemas.microsoft.com/office/drawing/2014/main" id="{F01AAEDF-2981-49FF-AB3C-279E84B01EB8}"/>
              </a:ext>
            </a:extLst>
          </p:cNvPr>
          <p:cNvSpPr/>
          <p:nvPr/>
        </p:nvSpPr>
        <p:spPr>
          <a:xfrm>
            <a:off x="5653827" y="1538889"/>
            <a:ext cx="3859368" cy="15841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cs typeface="Times New Roman" panose="02020603050405020304" pitchFamily="18" charset="0"/>
              </a:rPr>
              <a:t>yalpi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seriyalar</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bilan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ishlab</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chiqariladigan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temirbeton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mahsulotlari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tomyopma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konstruksiyalar</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ko‘prik</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ustunlari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boshqalar</a:t>
            </a:r>
            <a:r>
              <a:rPr lang="en-US" sz="2000" dirty="0">
                <a:solidFill>
                  <a:schemeClr val="tx1"/>
                </a:solidFill>
                <a:latin typeface="Times New Roman" panose="02020603050405020304" pitchFamily="18" charset="0"/>
                <a:cs typeface="Times New Roman" panose="02020603050405020304" pitchFamily="18" charset="0"/>
              </a:rPr>
              <a:t>)</a:t>
            </a:r>
          </a:p>
        </p:txBody>
      </p:sp>
      <p:sp>
        <p:nvSpPr>
          <p:cNvPr id="14" name="Скругленный прямоугольник 6">
            <a:extLst>
              <a:ext uri="{FF2B5EF4-FFF2-40B4-BE49-F238E27FC236}">
                <a16:creationId xmlns:a16="http://schemas.microsoft.com/office/drawing/2014/main" id="{8E0CD1B2-F823-49D5-B39C-E7265005D703}"/>
              </a:ext>
            </a:extLst>
          </p:cNvPr>
          <p:cNvSpPr/>
          <p:nvPr/>
        </p:nvSpPr>
        <p:spPr>
          <a:xfrm>
            <a:off x="2678806" y="3457841"/>
            <a:ext cx="2533523" cy="116768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latin typeface="Times New Roman" panose="02020603050405020304" pitchFamily="18" charset="0"/>
                <a:cs typeface="Times New Roman" panose="02020603050405020304" pitchFamily="18" charset="0"/>
              </a:rPr>
              <a:t>aerodrom va yo‘l qoplamalari elementlari</a:t>
            </a:r>
          </a:p>
        </p:txBody>
      </p:sp>
      <p:sp>
        <p:nvSpPr>
          <p:cNvPr id="15" name="Скругленный прямоугольник 7">
            <a:extLst>
              <a:ext uri="{FF2B5EF4-FFF2-40B4-BE49-F238E27FC236}">
                <a16:creationId xmlns:a16="http://schemas.microsoft.com/office/drawing/2014/main" id="{E20CD3C7-48EF-408C-95FD-0ADEAE527922}"/>
              </a:ext>
            </a:extLst>
          </p:cNvPr>
          <p:cNvSpPr/>
          <p:nvPr/>
        </p:nvSpPr>
        <p:spPr>
          <a:xfrm>
            <a:off x="5653827" y="3457841"/>
            <a:ext cx="3859368" cy="116768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cs typeface="Times New Roman" panose="02020603050405020304" pitchFamily="18" charset="0"/>
              </a:rPr>
              <a:t>avtopavilonlarning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kolonnalari,balkalari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yopqich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plitalari</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6" name="Скругленный прямоугольник 10">
            <a:extLst>
              <a:ext uri="{FF2B5EF4-FFF2-40B4-BE49-F238E27FC236}">
                <a16:creationId xmlns:a16="http://schemas.microsoft.com/office/drawing/2014/main" id="{973A7148-4C42-43ED-9642-DF2801D7CE3A}"/>
              </a:ext>
            </a:extLst>
          </p:cNvPr>
          <p:cNvSpPr/>
          <p:nvPr/>
        </p:nvSpPr>
        <p:spPr>
          <a:xfrm>
            <a:off x="5653827" y="4960374"/>
            <a:ext cx="3859368" cy="190392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cs typeface="Times New Roman" panose="02020603050405020304" pitchFamily="18" charset="0"/>
              </a:rPr>
              <a:t>yo‘l</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taʼmirlash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mashinalari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uskunalari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boshqalar</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7802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167425"/>
            <a:ext cx="9252479" cy="1133341"/>
          </a:xfrm>
        </p:spPr>
        <p:txBody>
          <a:bodyPr>
            <a:normAutofit/>
          </a:bodyPr>
          <a:lstStyle/>
          <a:p>
            <a:pPr algn="ctr"/>
            <a:r>
              <a:rPr lang="en-US" sz="2800" b="1" i="1" dirty="0" err="1">
                <a:solidFill>
                  <a:schemeClr val="tx1"/>
                </a:solidFill>
                <a:latin typeface="Times New Roman" panose="02020603050405020304" pitchFamily="18" charset="0"/>
                <a:cs typeface="Times New Roman" panose="02020603050405020304" pitchFamily="18" charset="0"/>
              </a:rPr>
              <a:t>Sertifikatlashtirish</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quyidagi</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maqsadlarda</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amalga</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oshiriladi</a:t>
            </a:r>
            <a:r>
              <a:rPr lang="en-US" sz="2800" b="1" i="1" dirty="0">
                <a:solidFill>
                  <a:schemeClr val="tx1"/>
                </a:solidFill>
                <a:latin typeface="Times New Roman" panose="02020603050405020304" pitchFamily="18" charset="0"/>
                <a:cs typeface="Times New Roman" panose="02020603050405020304" pitchFamily="18" charset="0"/>
              </a:rPr>
              <a:t>:</a:t>
            </a:r>
            <a:endParaRPr lang="ru-RU" sz="2800" b="1" i="1" dirty="0">
              <a:solidFill>
                <a:schemeClr val="tx1"/>
              </a:solidFill>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114300" y="1423115"/>
            <a:ext cx="4014788" cy="279471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cs typeface="Times New Roman" panose="02020603050405020304" pitchFamily="18" charset="0"/>
              </a:rPr>
              <a:t>inson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sog‘lig‘i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xayoti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yuridik</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jismoniy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shaxslarni</a:t>
            </a:r>
            <a:r>
              <a:rPr lang="en-US" sz="2000" dirty="0">
                <a:solidFill>
                  <a:schemeClr val="tx1"/>
                </a:solidFill>
                <a:latin typeface="Times New Roman" panose="02020603050405020304" pitchFamily="18" charset="0"/>
                <a:cs typeface="Times New Roman" panose="02020603050405020304" pitchFamily="18" charset="0"/>
              </a:rPr>
              <a:t> mol-</a:t>
            </a:r>
            <a:r>
              <a:rPr lang="en-US" sz="2000" dirty="0" err="1">
                <a:solidFill>
                  <a:schemeClr val="tx1"/>
                </a:solidFill>
                <a:latin typeface="Times New Roman" panose="02020603050405020304" pitchFamily="18" charset="0"/>
                <a:cs typeface="Times New Roman" panose="02020603050405020304" pitchFamily="18" charset="0"/>
              </a:rPr>
              <a:t>mulkiga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atrof-muhitga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xavfsizligini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taʼminlash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uchun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mahsulotlarni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nazoratini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amalga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oshirish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uchun</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4296662" y="2021983"/>
            <a:ext cx="3268610" cy="159698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cs typeface="Times New Roman" panose="02020603050405020304" pitchFamily="18" charset="0"/>
              </a:rPr>
              <a:t>xalqaro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bozorlarda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mahsulotlarni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raqobatbardoshligini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taʼminlash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uchun</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837127" y="4340180"/>
            <a:ext cx="2987898" cy="251782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isteʼmolchilarni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sifatsiz</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mahsulotdan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himoya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qilish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sotuvchi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bajaruvchi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uchun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7895339" y="1300766"/>
            <a:ext cx="3791836" cy="279471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cs typeface="Times New Roman" panose="02020603050405020304" pitchFamily="18" charset="0"/>
              </a:rPr>
              <a:t>mamlakatimiz</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qo‘shma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korxonalar</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tadbirkorlarni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xalqaro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iqtisodiy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ilmiy-texnikaviy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hamkorlikda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xalqaro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savdoda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qatnashish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uchun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sharoit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yaratish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uchun</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5499279" y="4340180"/>
            <a:ext cx="3268610" cy="251782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cs typeface="Times New Roman" panose="02020603050405020304" pitchFamily="18" charset="0"/>
              </a:rPr>
              <a:t>ishlab</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chiqaruvchining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arizasiga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muvofiq</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mahsulotlarni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sifat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ko‘rsatkichlarini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tasdiqlash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sotuvchidan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bajaruvchidan</a:t>
            </a:r>
            <a:r>
              <a:rPr lang="en-US" sz="2000" dirty="0">
                <a:solidFill>
                  <a:schemeClr val="tx1"/>
                </a:solidFill>
                <a:latin typeface="Times New Roman" panose="02020603050405020304" pitchFamily="18" charset="0"/>
                <a:cs typeface="Times New Roman" panose="02020603050405020304" pitchFamily="18" charset="0"/>
              </a:rPr>
              <a:t>) </a:t>
            </a:r>
            <a:r>
              <a:rPr lang="en-US" sz="2000">
                <a:solidFill>
                  <a:schemeClr val="tx1"/>
                </a:solidFill>
                <a:latin typeface="Times New Roman" panose="02020603050405020304" pitchFamily="18" charset="0"/>
                <a:cs typeface="Times New Roman" panose="02020603050405020304" pitchFamily="18" charset="0"/>
              </a:rPr>
              <a:t>uchun</a:t>
            </a:r>
            <a:endParaRPr lang="en-US" sz="2000" dirty="0" err="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3202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2504" y="1549690"/>
            <a:ext cx="10038291" cy="3393785"/>
          </a:xfrm>
        </p:spPr>
        <p:txBody>
          <a:bodyPr>
            <a:noAutofit/>
          </a:bodyPr>
          <a:lstStyle/>
          <a:p>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REJA:</a:t>
            </a:r>
            <a:br>
              <a:rPr lang="en-US" sz="2400" dirty="0">
                <a:solidFill>
                  <a:schemeClr val="tx1"/>
                </a:solidFill>
                <a:latin typeface="Times New Roman" panose="02020603050405020304" pitchFamily="18" charset="0"/>
                <a:cs typeface="Times New Roman" panose="02020603050405020304" pitchFamily="18" charset="0"/>
              </a:rPr>
            </a:b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1.	</a:t>
            </a:r>
            <a:r>
              <a:rPr lang="en-US" sz="2400" dirty="0" err="1">
                <a:solidFill>
                  <a:schemeClr val="tx1"/>
                </a:solidFill>
                <a:latin typeface="Times New Roman" panose="02020603050405020304" pitchFamily="18" charset="0"/>
                <a:cs typeface="Times New Roman" panose="02020603050405020304" pitchFamily="18" charset="0"/>
              </a:rPr>
              <a:t>Umumiy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tushunchalar</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2.	</a:t>
            </a:r>
            <a:r>
              <a:rPr lang="en-US" sz="2400" dirty="0" err="1">
                <a:solidFill>
                  <a:schemeClr val="tx1"/>
                </a:solidFill>
                <a:latin typeface="Times New Roman" panose="02020603050405020304" pitchFamily="18" charset="0"/>
                <a:cs typeface="Times New Roman" panose="02020603050405020304" pitchFamily="18" charset="0"/>
              </a:rPr>
              <a:t>Yo‘l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qurilishida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ishlatiladigan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standartlarning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asosiy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turlari</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3.	</a:t>
            </a:r>
            <a:r>
              <a:rPr lang="en-US" sz="2400" dirty="0" err="1">
                <a:solidFill>
                  <a:schemeClr val="tx1"/>
                </a:solidFill>
                <a:latin typeface="Times New Roman" panose="02020603050405020304" pitchFamily="18" charset="0"/>
                <a:cs typeface="Times New Roman" panose="02020603050405020304" pitchFamily="18" charset="0"/>
              </a:rPr>
              <a:t>Yo‘l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qurilish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ishlarini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tashkil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qilish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jarayonlaridagi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sifat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boshqaruvi</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4.	</a:t>
            </a:r>
            <a:r>
              <a:rPr lang="en-US" sz="2400" dirty="0" err="1">
                <a:solidFill>
                  <a:schemeClr val="tx1"/>
                </a:solidFill>
                <a:latin typeface="Times New Roman" panose="02020603050405020304" pitchFamily="18" charset="0"/>
                <a:cs typeface="Times New Roman" panose="02020603050405020304" pitchFamily="18" charset="0"/>
              </a:rPr>
              <a:t>Yo‘l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qurilish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mahsulotlarini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sertifikatlanadaigan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maxsulotlar</a:t>
            </a:r>
            <a:br>
              <a:rPr lang="en-US" sz="2400" dirty="0">
                <a:solidFill>
                  <a:schemeClr val="tx1"/>
                </a:solidFill>
                <a:latin typeface="Times New Roman" panose="02020603050405020304" pitchFamily="18" charset="0"/>
                <a:cs typeface="Times New Roman" panose="02020603050405020304" pitchFamily="18" charset="0"/>
              </a:rPr>
            </a:br>
            <a:br>
              <a:rPr lang="en-US" sz="2400" dirty="0">
                <a:solidFill>
                  <a:schemeClr val="tx1"/>
                </a:solidFill>
                <a:latin typeface="Times New Roman" panose="02020603050405020304" pitchFamily="18" charset="0"/>
                <a:cs typeface="Times New Roman" panose="02020603050405020304" pitchFamily="18" charset="0"/>
              </a:rPr>
            </a:br>
            <a:br>
              <a:rPr lang="en-US" sz="2400" dirty="0">
                <a:solidFill>
                  <a:schemeClr val="tx1"/>
                </a:solidFill>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55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1721" y="1259582"/>
            <a:ext cx="9532392" cy="4769744"/>
          </a:xfrm>
        </p:spPr>
        <p:txBody>
          <a:bodyPr>
            <a:normAutofit fontScale="90000"/>
          </a:bodyPr>
          <a:lstStyle/>
          <a:p>
            <a:pPr algn="just"/>
            <a:r>
              <a:rPr lang="en-US"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Standart</a:t>
            </a:r>
            <a:r>
              <a:rPr lang="en-US" b="1"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a:t>
            </a:r>
            <a:r>
              <a:rPr lang="en-US" dirty="0" err="1">
                <a:solidFill>
                  <a:schemeClr val="tx1"/>
                </a:solidFill>
                <a:latin typeface="Times New Roman" panose="02020603050405020304" pitchFamily="18" charset="0"/>
                <a:cs typeface="Times New Roman" panose="02020603050405020304" pitchFamily="18" charset="0"/>
              </a:rPr>
              <a:t>bu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ko‘pchilik</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manfaatdor</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tomonlar</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kelishuvi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asosida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ishlab</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chiqilgan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maʼlum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sohalarda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eng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maqbul</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darajali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tartiblashtirishga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yo‘naltirilgan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hamda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faoliyatning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har</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xil</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turlariga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yoki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natijalariga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tegishli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bo‘lgan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umumiy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takror</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qo‘llaniladigan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qoidalar</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umumiy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qonun-qoidalar</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tavsiflar</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talablar</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usullar</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belgilangan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va</a:t>
            </a:r>
            <a:r>
              <a:rPr lang="en-US" dirty="0">
                <a:solidFill>
                  <a:schemeClr val="tx1"/>
                </a:solidFill>
                <a:latin typeface="Times New Roman" panose="02020603050405020304" pitchFamily="18" charset="0"/>
                <a:cs typeface="Times New Roman" panose="02020603050405020304" pitchFamily="18" charset="0"/>
              </a:rPr>
              <a:t> tan </a:t>
            </a:r>
            <a:r>
              <a:rPr lang="en-US" dirty="0" err="1">
                <a:solidFill>
                  <a:schemeClr val="tx1"/>
                </a:solidFill>
                <a:latin typeface="Times New Roman" panose="02020603050405020304" pitchFamily="18" charset="0"/>
                <a:cs typeface="Times New Roman" panose="02020603050405020304" pitchFamily="18" charset="0"/>
              </a:rPr>
              <a:t>olingan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idora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tomonidan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tasdiqlangan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meʼyoriy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hujjatdir</a:t>
            </a:r>
            <a:r>
              <a:rPr lang="en-US" dirty="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1259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7275" y="1590037"/>
            <a:ext cx="9958388" cy="3677925"/>
          </a:xfrm>
        </p:spPr>
        <p:txBody>
          <a:bodyPr>
            <a:normAutofit/>
          </a:bodyPr>
          <a:lstStyle/>
          <a:p>
            <a:pPr algn="just"/>
            <a:r>
              <a:rPr lang="en-US"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Standartlashtirish</a:t>
            </a:r>
            <a:r>
              <a:rPr lang="en-US"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deganda</a:t>
            </a:r>
            <a:r>
              <a:rPr lang="en-US"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mavjud</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yoki</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bo‘lajak</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aniq</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masalalarga</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nisbatan</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umumiy</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ko‘p</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marta</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tatbiq</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etiladigan</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talablarni</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belgilash</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orqali</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maʼlum</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sohada</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eng</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maqbul</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darajada</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tartiblashtirishga</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yo‘naltirilgan</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ilmiy-texnikaviy</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faoliyat</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tushuniladi</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805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E9631F4A-77E7-4D42-8AFC-CE195DAEB5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251" y="3094292"/>
            <a:ext cx="4343398" cy="3019584"/>
          </a:xfrm>
          <a:prstGeom prst="rect">
            <a:avLst/>
          </a:prstGeom>
        </p:spPr>
      </p:pic>
      <p:pic>
        <p:nvPicPr>
          <p:cNvPr id="8" name="Рисунок 7">
            <a:extLst>
              <a:ext uri="{FF2B5EF4-FFF2-40B4-BE49-F238E27FC236}">
                <a16:creationId xmlns:a16="http://schemas.microsoft.com/office/drawing/2014/main" id="{01435785-5D4A-4CA7-A40D-3B5ACAE15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943" y="3214346"/>
            <a:ext cx="4313695" cy="3019585"/>
          </a:xfrm>
          <a:prstGeom prst="rect">
            <a:avLst/>
          </a:prstGeom>
        </p:spPr>
      </p:pic>
      <p:sp>
        <p:nvSpPr>
          <p:cNvPr id="7" name="TextBox 6">
            <a:extLst>
              <a:ext uri="{FF2B5EF4-FFF2-40B4-BE49-F238E27FC236}">
                <a16:creationId xmlns:a16="http://schemas.microsoft.com/office/drawing/2014/main" id="{4A4B64D3-9766-4A53-A09E-1FE7F9B3AEE5}"/>
              </a:ext>
            </a:extLst>
          </p:cNvPr>
          <p:cNvSpPr txBox="1"/>
          <p:nvPr/>
        </p:nvSpPr>
        <p:spPr>
          <a:xfrm>
            <a:off x="857251" y="895532"/>
            <a:ext cx="10101261" cy="1166666"/>
          </a:xfrm>
          <a:prstGeom prst="rect">
            <a:avLst/>
          </a:prstGeom>
          <a:solidFill>
            <a:schemeClr val="bg1">
              <a:lumMod val="95000"/>
            </a:schemeClr>
          </a:solidFill>
        </p:spPr>
        <p:txBody>
          <a:bodyPr wrap="square">
            <a:spAutoFit/>
          </a:bodyPr>
          <a:lstStyle/>
          <a:p>
            <a:pPr marL="0" indent="0" algn="ctr">
              <a:lnSpc>
                <a:spcPct val="107000"/>
              </a:lnSpc>
              <a:spcAft>
                <a:spcPts val="800"/>
              </a:spcAft>
              <a:buNone/>
            </a:pPr>
            <a:r>
              <a:rPr lang="en-US" b="1" dirty="0">
                <a:effectLst/>
                <a:latin typeface="Times New Roman" panose="02020603050405020304" pitchFamily="18" charset="0"/>
                <a:ea typeface="Times New Roman" panose="02020603050405020304" pitchFamily="18" charset="0"/>
              </a:rPr>
              <a:t>YO‘L-QURILISH ISHLARINI TASHQIL QILISH USULLARI</a:t>
            </a:r>
          </a:p>
          <a:p>
            <a:pPr marL="0" indent="0" algn="ctr">
              <a:lnSpc>
                <a:spcPct val="107000"/>
              </a:lnSpc>
              <a:spcAft>
                <a:spcPts val="800"/>
              </a:spcAft>
              <a:buNone/>
            </a:pPr>
            <a:r>
              <a:rPr lang="en-US" dirty="0" err="1">
                <a:effectLst/>
                <a:latin typeface="Times New Roman" panose="02020603050405020304" pitchFamily="18" charset="0"/>
                <a:ea typeface="Times New Roman" panose="02020603050405020304" pitchFamily="18" charset="0"/>
              </a:rPr>
              <a:t>Kompleks-mexanizatsiyalangan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potokli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usuli</a:t>
            </a:r>
            <a:r>
              <a:rPr lang="en-US" dirty="0">
                <a:effectLst/>
                <a:latin typeface="Times New Roman" panose="02020603050405020304" pitchFamily="18" charset="0"/>
                <a:ea typeface="Times New Roman" panose="02020603050405020304" pitchFamily="18" charset="0"/>
              </a:rPr>
              <a:t>. </a:t>
            </a:r>
          </a:p>
          <a:p>
            <a:pPr marL="0" indent="0" algn="ctr">
              <a:lnSpc>
                <a:spcPct val="107000"/>
              </a:lnSpc>
              <a:spcAft>
                <a:spcPts val="800"/>
              </a:spcAft>
              <a:buNone/>
            </a:pPr>
            <a:r>
              <a:rPr lang="en-US" dirty="0" err="1">
                <a:effectLst/>
                <a:latin typeface="Times New Roman" panose="02020603050405020304" pitchFamily="18" charset="0"/>
                <a:ea typeface="Times New Roman" panose="02020603050405020304" pitchFamily="18" charset="0"/>
              </a:rPr>
              <a:t>Yo‘l</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qurilishi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shlarini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tashqil</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qilishning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potoksiz</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usuli</a:t>
            </a:r>
            <a:r>
              <a:rPr lang="en-US" b="1"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364865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9B39425-F947-487A-AC5E-006F504762D5}"/>
              </a:ext>
            </a:extLst>
          </p:cNvPr>
          <p:cNvPicPr>
            <a:picLocks noChangeAspect="1"/>
          </p:cNvPicPr>
          <p:nvPr/>
        </p:nvPicPr>
        <p:blipFill rotWithShape="1">
          <a:blip r:embed="rId2"/>
          <a:srcRect l="17461" t="41246" r="19961" b="21027"/>
          <a:stretch/>
        </p:blipFill>
        <p:spPr>
          <a:xfrm>
            <a:off x="1028701" y="3557588"/>
            <a:ext cx="8572500" cy="3086099"/>
          </a:xfrm>
          <a:prstGeom prst="rect">
            <a:avLst/>
          </a:prstGeom>
        </p:spPr>
      </p:pic>
      <p:pic>
        <p:nvPicPr>
          <p:cNvPr id="8" name="Рисунок 7">
            <a:extLst>
              <a:ext uri="{FF2B5EF4-FFF2-40B4-BE49-F238E27FC236}">
                <a16:creationId xmlns:a16="http://schemas.microsoft.com/office/drawing/2014/main" id="{13099EB4-F6F9-4616-9E30-CA788C7C17DF}"/>
              </a:ext>
            </a:extLst>
          </p:cNvPr>
          <p:cNvPicPr>
            <a:picLocks noChangeAspect="1"/>
          </p:cNvPicPr>
          <p:nvPr/>
        </p:nvPicPr>
        <p:blipFill rotWithShape="1">
          <a:blip r:embed="rId3"/>
          <a:srcRect l="15821" t="29573" r="18319" b="27489"/>
          <a:stretch/>
        </p:blipFill>
        <p:spPr>
          <a:xfrm>
            <a:off x="485776" y="214313"/>
            <a:ext cx="9744073" cy="3214687"/>
          </a:xfrm>
          <a:prstGeom prst="rect">
            <a:avLst/>
          </a:prstGeom>
        </p:spPr>
      </p:pic>
    </p:spTree>
    <p:extLst>
      <p:ext uri="{BB962C8B-B14F-4D97-AF65-F5344CB8AC3E}">
        <p14:creationId xmlns:p14="http://schemas.microsoft.com/office/powerpoint/2010/main" val="2461162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8BA148F-AE3E-4AAC-A046-42EEB54D13E1}"/>
              </a:ext>
            </a:extLst>
          </p:cNvPr>
          <p:cNvPicPr>
            <a:picLocks noChangeAspect="1"/>
          </p:cNvPicPr>
          <p:nvPr/>
        </p:nvPicPr>
        <p:blipFill rotWithShape="1">
          <a:blip r:embed="rId2"/>
          <a:srcRect l="16757" t="30615" r="19376" b="32075"/>
          <a:stretch/>
        </p:blipFill>
        <p:spPr>
          <a:xfrm>
            <a:off x="1085851" y="214314"/>
            <a:ext cx="9172332" cy="2571750"/>
          </a:xfrm>
          <a:prstGeom prst="rect">
            <a:avLst/>
          </a:prstGeom>
        </p:spPr>
      </p:pic>
      <p:pic>
        <p:nvPicPr>
          <p:cNvPr id="6" name="Рисунок 5">
            <a:extLst>
              <a:ext uri="{FF2B5EF4-FFF2-40B4-BE49-F238E27FC236}">
                <a16:creationId xmlns:a16="http://schemas.microsoft.com/office/drawing/2014/main" id="{B2337E04-8BE5-4801-9881-368D3D8850D5}"/>
              </a:ext>
            </a:extLst>
          </p:cNvPr>
          <p:cNvPicPr>
            <a:picLocks noChangeAspect="1"/>
          </p:cNvPicPr>
          <p:nvPr/>
        </p:nvPicPr>
        <p:blipFill rotWithShape="1">
          <a:blip r:embed="rId3"/>
          <a:srcRect l="29649" t="30407" r="28750" b="15817"/>
          <a:stretch/>
        </p:blipFill>
        <p:spPr>
          <a:xfrm>
            <a:off x="1300163" y="2900364"/>
            <a:ext cx="8772525" cy="3957636"/>
          </a:xfrm>
          <a:prstGeom prst="rect">
            <a:avLst/>
          </a:prstGeom>
        </p:spPr>
      </p:pic>
    </p:spTree>
    <p:extLst>
      <p:ext uri="{BB962C8B-B14F-4D97-AF65-F5344CB8AC3E}">
        <p14:creationId xmlns:p14="http://schemas.microsoft.com/office/powerpoint/2010/main" val="2861999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063454C-B6AE-4CE0-A3C8-A0E02B1FAD48}"/>
              </a:ext>
            </a:extLst>
          </p:cNvPr>
          <p:cNvPicPr>
            <a:picLocks noChangeAspect="1"/>
          </p:cNvPicPr>
          <p:nvPr/>
        </p:nvPicPr>
        <p:blipFill rotWithShape="1">
          <a:blip r:embed="rId2"/>
          <a:srcRect l="22500" t="29573" r="23828" b="37911"/>
          <a:stretch/>
        </p:blipFill>
        <p:spPr>
          <a:xfrm>
            <a:off x="385763" y="442913"/>
            <a:ext cx="5286376" cy="2228850"/>
          </a:xfrm>
          <a:prstGeom prst="rect">
            <a:avLst/>
          </a:prstGeom>
        </p:spPr>
      </p:pic>
      <p:pic>
        <p:nvPicPr>
          <p:cNvPr id="6" name="Рисунок 5">
            <a:extLst>
              <a:ext uri="{FF2B5EF4-FFF2-40B4-BE49-F238E27FC236}">
                <a16:creationId xmlns:a16="http://schemas.microsoft.com/office/drawing/2014/main" id="{7A652148-6E5B-4986-9693-15C719766DB1}"/>
              </a:ext>
            </a:extLst>
          </p:cNvPr>
          <p:cNvPicPr>
            <a:picLocks noChangeAspect="1"/>
          </p:cNvPicPr>
          <p:nvPr/>
        </p:nvPicPr>
        <p:blipFill rotWithShape="1">
          <a:blip r:embed="rId3"/>
          <a:srcRect l="22735" t="27072" r="23828" b="11856"/>
          <a:stretch/>
        </p:blipFill>
        <p:spPr>
          <a:xfrm>
            <a:off x="385763" y="2543174"/>
            <a:ext cx="5286376" cy="4186237"/>
          </a:xfrm>
          <a:prstGeom prst="rect">
            <a:avLst/>
          </a:prstGeom>
        </p:spPr>
      </p:pic>
      <p:pic>
        <p:nvPicPr>
          <p:cNvPr id="8" name="Рисунок 7">
            <a:extLst>
              <a:ext uri="{FF2B5EF4-FFF2-40B4-BE49-F238E27FC236}">
                <a16:creationId xmlns:a16="http://schemas.microsoft.com/office/drawing/2014/main" id="{42FE0E59-2AD9-4FDF-BD77-8DE9D9D48CDC}"/>
              </a:ext>
            </a:extLst>
          </p:cNvPr>
          <p:cNvPicPr>
            <a:picLocks noChangeAspect="1"/>
          </p:cNvPicPr>
          <p:nvPr/>
        </p:nvPicPr>
        <p:blipFill rotWithShape="1">
          <a:blip r:embed="rId4"/>
          <a:srcRect l="21563" t="38953" r="23945" b="15152"/>
          <a:stretch/>
        </p:blipFill>
        <p:spPr>
          <a:xfrm>
            <a:off x="6519863" y="442913"/>
            <a:ext cx="5153027" cy="2857499"/>
          </a:xfrm>
          <a:prstGeom prst="rect">
            <a:avLst/>
          </a:prstGeom>
        </p:spPr>
      </p:pic>
      <p:pic>
        <p:nvPicPr>
          <p:cNvPr id="10" name="Picture 2">
            <a:extLst>
              <a:ext uri="{FF2B5EF4-FFF2-40B4-BE49-F238E27FC236}">
                <a16:creationId xmlns:a16="http://schemas.microsoft.com/office/drawing/2014/main" id="{E736850B-3F07-4D41-B0C3-3558226F49DC}"/>
              </a:ext>
            </a:extLst>
          </p:cNvPr>
          <p:cNvPicPr>
            <a:picLocks noChangeAspect="1"/>
          </p:cNvPicPr>
          <p:nvPr/>
        </p:nvPicPr>
        <p:blipFill>
          <a:blip r:embed="rId5"/>
          <a:srcRect/>
          <a:stretch>
            <a:fillRect/>
          </a:stretch>
        </p:blipFill>
        <p:spPr bwMode="auto">
          <a:xfrm>
            <a:off x="5905499" y="3364706"/>
            <a:ext cx="5900738" cy="1757363"/>
          </a:xfrm>
          <a:prstGeom prst="rect">
            <a:avLst/>
          </a:prstGeom>
          <a:noFill/>
          <a:ln w="9525">
            <a:noFill/>
            <a:miter lim="800000"/>
            <a:headEnd/>
            <a:tailEnd/>
          </a:ln>
          <a:effectLst/>
        </p:spPr>
      </p:pic>
      <p:pic>
        <p:nvPicPr>
          <p:cNvPr id="12" name="Picture 2">
            <a:extLst>
              <a:ext uri="{FF2B5EF4-FFF2-40B4-BE49-F238E27FC236}">
                <a16:creationId xmlns:a16="http://schemas.microsoft.com/office/drawing/2014/main" id="{EC4C18F5-5C75-4716-A91D-25E607351318}"/>
              </a:ext>
            </a:extLst>
          </p:cNvPr>
          <p:cNvPicPr>
            <a:picLocks noChangeAspect="1"/>
          </p:cNvPicPr>
          <p:nvPr/>
        </p:nvPicPr>
        <p:blipFill>
          <a:blip r:embed="rId6"/>
          <a:srcRect/>
          <a:stretch>
            <a:fillRect/>
          </a:stretch>
        </p:blipFill>
        <p:spPr bwMode="auto">
          <a:xfrm>
            <a:off x="5905499" y="5122069"/>
            <a:ext cx="5900738" cy="1657350"/>
          </a:xfrm>
          <a:prstGeom prst="rect">
            <a:avLst/>
          </a:prstGeom>
          <a:noFill/>
          <a:ln w="9525">
            <a:noFill/>
            <a:miter lim="800000"/>
            <a:headEnd/>
            <a:tailEnd/>
          </a:ln>
          <a:effectLst/>
        </p:spPr>
      </p:pic>
    </p:spTree>
    <p:extLst>
      <p:ext uri="{BB962C8B-B14F-4D97-AF65-F5344CB8AC3E}">
        <p14:creationId xmlns:p14="http://schemas.microsoft.com/office/powerpoint/2010/main" val="1544436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C16C703-B780-48D7-B1B2-1AEE4205A0DF}"/>
              </a:ext>
            </a:extLst>
          </p:cNvPr>
          <p:cNvPicPr>
            <a:picLocks noChangeAspect="1"/>
          </p:cNvPicPr>
          <p:nvPr/>
        </p:nvPicPr>
        <p:blipFill rotWithShape="1">
          <a:blip r:embed="rId2"/>
          <a:srcRect l="24961" t="29574" r="25469" b="11439"/>
          <a:stretch/>
        </p:blipFill>
        <p:spPr>
          <a:xfrm>
            <a:off x="257176" y="500062"/>
            <a:ext cx="6043612" cy="4043363"/>
          </a:xfrm>
          <a:prstGeom prst="rect">
            <a:avLst/>
          </a:prstGeom>
        </p:spPr>
      </p:pic>
      <p:pic>
        <p:nvPicPr>
          <p:cNvPr id="6" name="Picture 4">
            <a:extLst>
              <a:ext uri="{FF2B5EF4-FFF2-40B4-BE49-F238E27FC236}">
                <a16:creationId xmlns:a16="http://schemas.microsoft.com/office/drawing/2014/main" id="{1659748D-21F6-4784-8D87-CC7843A01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00062"/>
            <a:ext cx="5024438"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413B925B-17D5-4970-B4C1-06A1453363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193" t="-1427" r="12944"/>
          <a:stretch>
            <a:fillRect/>
          </a:stretch>
        </p:blipFill>
        <p:spPr bwMode="auto">
          <a:xfrm>
            <a:off x="257176" y="4510088"/>
            <a:ext cx="4419600"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a:extLst>
              <a:ext uri="{FF2B5EF4-FFF2-40B4-BE49-F238E27FC236}">
                <a16:creationId xmlns:a16="http://schemas.microsoft.com/office/drawing/2014/main" id="{1214BB90-99A6-4650-82E2-A78FA4FA197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76776" y="4510088"/>
            <a:ext cx="7053262" cy="2347912"/>
          </a:xfrm>
          <a:prstGeom prst="rect">
            <a:avLst/>
          </a:prstGeom>
          <a:noFill/>
          <a:ln w="9525">
            <a:noFill/>
            <a:miter lim="800000"/>
            <a:headEnd/>
            <a:tailEnd/>
          </a:ln>
          <a:effectLst/>
        </p:spPr>
      </p:pic>
    </p:spTree>
    <p:extLst>
      <p:ext uri="{BB962C8B-B14F-4D97-AF65-F5344CB8AC3E}">
        <p14:creationId xmlns:p14="http://schemas.microsoft.com/office/powerpoint/2010/main" val="3981940597"/>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543</TotalTime>
  <Words>274</Words>
  <Application>Microsoft Office PowerPoint</Application>
  <PresentationFormat>Широкоэкранный</PresentationFormat>
  <Paragraphs>33</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Times New Roman</vt:lpstr>
      <vt:lpstr>Trebuchet MS</vt:lpstr>
      <vt:lpstr>Wingdings 3</vt:lpstr>
      <vt:lpstr>Аспект</vt:lpstr>
      <vt:lpstr>YO‘L QURILISHIDA SIFATNI BOSHQARISH (FIDIC METODIKASI) FANIDAN   MA`RUZA №1. AVTOMOBIL YO‘LLARINI QURISHDA SIFAT MENEJMENTI TIZIMINI JORIY ETISH    </vt:lpstr>
      <vt:lpstr>      REJA:  1. Umumiy tushunchalar 2. Yo‘l qurilishida ishlatiladigan standartlarning asosiy turlari 3. Yo‘l qurilish ishlarini tashkil qilish jarayonlaridagi sifat boshqaruvi 4. Yo‘l qurilish mahsulotlarini sertifikatlanadaigan maxsulotlar   </vt:lpstr>
      <vt:lpstr> Standart -bu ko‘pchilik manfaatdor tomonlar  kelishuvi   asosida ishlab chiqilgan va maʼlum sohalarda eng maqbul darajali tartiblashtirishga yo‘naltirilgan hamda faoliyatning har xil turlariga yoki natijalariga tegishli bo‘lgan umumiy va takror qo‘llaniladigan qoidalar, umumiy qonun-qoidalar, tavsiflar, talablar va usullar belgilangan va tan olingan idora tomonidan tasdiqlangan meʼyoriy hujjatdir.</vt:lpstr>
      <vt:lpstr> Standartlashtirish deganda -mavjud yoki bo‘lajak aniq masalalarga nisbatan umumiy va ko‘p marta tatbiq etiladigan talablarni belgilash orqali maʼlum sohada  eng  maqbul  darajada tartiblashtirishga yo‘naltirilgan ilmiy-texnikaviy faoliyat tushuniladi.</vt:lpstr>
      <vt:lpstr>Презентация PowerPoint</vt:lpstr>
      <vt:lpstr>Презентация PowerPoint</vt:lpstr>
      <vt:lpstr>Презентация PowerPoint</vt:lpstr>
      <vt:lpstr>Презентация PowerPoint</vt:lpstr>
      <vt:lpstr>Презентация PowerPoint</vt:lpstr>
      <vt:lpstr>Mahsulotni sertifikatlashtirish quyidagi ishlarga asos bo‘ladi;</vt:lpstr>
      <vt:lpstr>Yo‘llarni qurish va taʼmirlashda sertifikasiyalanadigan mahsulotlari;</vt:lpstr>
      <vt:lpstr>Sertifikatlashtirish quyidagi maqsadlarda amalga oshiriladi:</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АВТОМОБИЛЬ ЙЎЛЛАРИНИ ТАЪМИРЛАШДА ИШЛАТИЛАДИГАН МАҲСУЛОТЛАРНИ СЕРТИФИКАТЛАШТИРИШ ВА СИФАТ МЕНЕЖМЕНТИ ТИЗИМИНИ ЖОРИЙ ЭТИШ</dc:title>
  <dc:creator>Пользователь Windows</dc:creator>
  <cp:lastModifiedBy>Acer</cp:lastModifiedBy>
  <cp:revision>36</cp:revision>
  <dcterms:created xsi:type="dcterms:W3CDTF">2020-08-27T09:53:47Z</dcterms:created>
  <dcterms:modified xsi:type="dcterms:W3CDTF">2024-09-04T10:26:09Z</dcterms:modified>
</cp:coreProperties>
</file>