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67" r:id="rId3"/>
    <p:sldId id="269" r:id="rId4"/>
    <p:sldId id="287" r:id="rId5"/>
    <p:sldId id="277" r:id="rId6"/>
    <p:sldId id="282" r:id="rId7"/>
    <p:sldId id="288" r:id="rId8"/>
    <p:sldId id="28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91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AEC7-A54E-4EA4-A47B-E50B62DFD396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8595-4390-4DE8-B922-52D23ED6EB7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71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AEC7-A54E-4EA4-A47B-E50B62DFD396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8595-4390-4DE8-B922-52D23ED6E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01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AEC7-A54E-4EA4-A47B-E50B62DFD396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8595-4390-4DE8-B922-52D23ED6E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AEC7-A54E-4EA4-A47B-E50B62DFD396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8595-4390-4DE8-B922-52D23ED6E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50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AEC7-A54E-4EA4-A47B-E50B62DFD396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8595-4390-4DE8-B922-52D23ED6EB7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39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AEC7-A54E-4EA4-A47B-E50B62DFD396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8595-4390-4DE8-B922-52D23ED6E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AEC7-A54E-4EA4-A47B-E50B62DFD396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8595-4390-4DE8-B922-52D23ED6E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3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AEC7-A54E-4EA4-A47B-E50B62DFD396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8595-4390-4DE8-B922-52D23ED6E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24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AEC7-A54E-4EA4-A47B-E50B62DFD396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8595-4390-4DE8-B922-52D23ED6E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3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555AEC7-A54E-4EA4-A47B-E50B62DFD396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D48595-4390-4DE8-B922-52D23ED6E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20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5AEC7-A54E-4EA4-A47B-E50B62DFD396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48595-4390-4DE8-B922-52D23ED6E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13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555AEC7-A54E-4EA4-A47B-E50B62DFD396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CD48595-4390-4DE8-B922-52D23ED6EB7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19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3497" y="354842"/>
            <a:ext cx="10758985" cy="533627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TOSHKENT DAVLAT TRANSPORT UNIVERSITETI</a:t>
            </a: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4400" dirty="0">
                <a:solidFill>
                  <a:schemeClr val="tx1"/>
                </a:solidFill>
              </a:rPr>
              <a:t/>
            </a:r>
            <a:br>
              <a:rPr lang="ru-RU" sz="4400" dirty="0">
                <a:solidFill>
                  <a:schemeClr val="tx1"/>
                </a:solidFill>
              </a:rPr>
            </a:br>
            <a:r>
              <a:rPr lang="en-US" sz="4000" b="1" i="1" dirty="0" err="1"/>
              <a:t>Mavzu</a:t>
            </a:r>
            <a:r>
              <a:rPr lang="en-US" sz="4000" b="1" i="1" dirty="0"/>
              <a:t>:</a:t>
            </a:r>
            <a:r>
              <a:rPr lang="ru-RU" sz="4000" b="1" i="1" dirty="0"/>
              <a:t> </a:t>
            </a:r>
            <a:r>
              <a:rPr lang="en-US" sz="4000" b="1" i="1" dirty="0" err="1"/>
              <a:t>Transportda</a:t>
            </a:r>
            <a:r>
              <a:rPr lang="en-US" sz="4000" b="1" i="1" dirty="0"/>
              <a:t> </a:t>
            </a:r>
            <a:r>
              <a:rPr lang="en-US" sz="4000" b="1" i="1" dirty="0" err="1"/>
              <a:t>yuklarni</a:t>
            </a:r>
            <a:r>
              <a:rPr lang="en-US" sz="4000" b="1" i="1" dirty="0"/>
              <a:t> </a:t>
            </a:r>
            <a:r>
              <a:rPr lang="en-US" sz="4000" b="1" i="1" dirty="0" err="1"/>
              <a:t>tashishni</a:t>
            </a:r>
            <a:r>
              <a:rPr lang="en-US" sz="4000" b="1" i="1" dirty="0"/>
              <a:t> </a:t>
            </a:r>
            <a:r>
              <a:rPr lang="en-US" sz="4000" b="1" i="1" dirty="0" err="1"/>
              <a:t>tashkil</a:t>
            </a:r>
            <a:r>
              <a:rPr lang="en-US" sz="4000" b="1" i="1" dirty="0"/>
              <a:t> </a:t>
            </a:r>
            <a:r>
              <a:rPr lang="en-US" sz="4000" b="1" i="1" dirty="0" err="1"/>
              <a:t>etishdagi</a:t>
            </a:r>
            <a:r>
              <a:rPr lang="en-US" sz="4000" b="1" i="1" dirty="0"/>
              <a:t> </a:t>
            </a:r>
            <a:r>
              <a:rPr lang="en-US" sz="4000" b="1" i="1" dirty="0" err="1"/>
              <a:t>qo‘shimcha</a:t>
            </a:r>
            <a:r>
              <a:rPr lang="en-US" sz="4000" b="1" i="1" dirty="0"/>
              <a:t> </a:t>
            </a:r>
            <a:r>
              <a:rPr lang="en-US" sz="4000" b="1" i="1" dirty="0" err="1"/>
              <a:t>amallar</a:t>
            </a:r>
            <a:r>
              <a:rPr lang="en-US" sz="4000" b="1" i="1" dirty="0"/>
              <a:t> </a:t>
            </a:r>
            <a:r>
              <a:rPr lang="en-US" sz="4000" b="1" i="1" dirty="0" err="1"/>
              <a:t>uchun</a:t>
            </a:r>
            <a:r>
              <a:rPr lang="en-US" sz="4000" b="1" i="1" dirty="0"/>
              <a:t> </a:t>
            </a:r>
            <a:r>
              <a:rPr lang="en-US" sz="4000" b="1" i="1" dirty="0" err="1"/>
              <a:t>logistik</a:t>
            </a:r>
            <a:r>
              <a:rPr lang="en-US" sz="4000" b="1" i="1" dirty="0"/>
              <a:t> </a:t>
            </a:r>
            <a:r>
              <a:rPr lang="en-US" sz="4000" b="1" i="1" dirty="0" err="1"/>
              <a:t>harajatlar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2800" dirty="0"/>
              <a:t/>
            </a:r>
            <a:br>
              <a:rPr lang="en-US" sz="2800" dirty="0"/>
            </a:b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8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C0CA869-A244-3396-4DE4-AF79CD101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789" y="412377"/>
            <a:ext cx="8915400" cy="5772292"/>
          </a:xfrm>
        </p:spPr>
        <p:txBody>
          <a:bodyPr>
            <a:normAutofit/>
          </a:bodyPr>
          <a:lstStyle/>
          <a:p>
            <a:r>
              <a:rPr lang="uz-Cyrl-UZ" b="1" dirty="0"/>
              <a:t>Reja:</a:t>
            </a:r>
            <a:endParaRPr lang="ru-RU" dirty="0"/>
          </a:p>
          <a:p>
            <a:r>
              <a:rPr lang="en-US" b="1" dirty="0"/>
              <a:t>1. </a:t>
            </a:r>
            <a:r>
              <a:rPr lang="en-US" b="1" dirty="0" err="1" smtClean="0"/>
              <a:t>Temir</a:t>
            </a:r>
            <a:r>
              <a:rPr lang="en-US" b="1" dirty="0" smtClean="0"/>
              <a:t> </a:t>
            </a:r>
            <a:r>
              <a:rPr lang="en-US" b="1" dirty="0" err="1" smtClean="0"/>
              <a:t>yo’l</a:t>
            </a:r>
            <a:r>
              <a:rPr lang="en-US" b="1" dirty="0" smtClean="0"/>
              <a:t> </a:t>
            </a:r>
            <a:r>
              <a:rPr lang="en-US" b="1" dirty="0" err="1" smtClean="0"/>
              <a:t>bekatlarda</a:t>
            </a:r>
            <a:r>
              <a:rPr lang="en-US" b="1" dirty="0" smtClean="0"/>
              <a:t> </a:t>
            </a:r>
            <a:r>
              <a:rPr lang="en-US" b="1" dirty="0" err="1" smtClean="0"/>
              <a:t>qo’shimcha</a:t>
            </a:r>
            <a:r>
              <a:rPr lang="en-US" b="1" dirty="0" smtClean="0"/>
              <a:t> </a:t>
            </a:r>
            <a:r>
              <a:rPr lang="en-US" b="1" dirty="0" err="1" smtClean="0"/>
              <a:t>operatsiyalar</a:t>
            </a:r>
            <a:r>
              <a:rPr lang="en-US" b="1" dirty="0" smtClean="0"/>
              <a:t> </a:t>
            </a:r>
            <a:r>
              <a:rPr lang="en-US" b="1" dirty="0" err="1" smtClean="0"/>
              <a:t>xarajatlari</a:t>
            </a:r>
            <a:endParaRPr lang="ru-RU" dirty="0"/>
          </a:p>
          <a:p>
            <a:r>
              <a:rPr lang="uz-Cyrl-UZ" b="1" dirty="0"/>
              <a:t>2. </a:t>
            </a:r>
            <a:r>
              <a:rPr lang="en-US" b="1" dirty="0" err="1" smtClean="0"/>
              <a:t>Yuklarni</a:t>
            </a:r>
            <a:r>
              <a:rPr lang="en-US" b="1" dirty="0" smtClean="0"/>
              <a:t> </a:t>
            </a:r>
            <a:r>
              <a:rPr lang="en-US" b="1" dirty="0" err="1" smtClean="0"/>
              <a:t>yetkazib</a:t>
            </a:r>
            <a:r>
              <a:rPr lang="en-US" b="1" dirty="0" smtClean="0"/>
              <a:t> </a:t>
            </a:r>
            <a:r>
              <a:rPr lang="en-US" b="1" dirty="0" err="1" smtClean="0"/>
              <a:t>berishda</a:t>
            </a:r>
            <a:r>
              <a:rPr lang="en-US" b="1" dirty="0" smtClean="0"/>
              <a:t> </a:t>
            </a:r>
            <a:r>
              <a:rPr lang="en-US" b="1" dirty="0" err="1" smtClean="0"/>
              <a:t>umumiy</a:t>
            </a:r>
            <a:r>
              <a:rPr lang="en-US" b="1" dirty="0" smtClean="0"/>
              <a:t> transport </a:t>
            </a:r>
            <a:r>
              <a:rPr lang="en-US" b="1" dirty="0" err="1" smtClean="0"/>
              <a:t>xarajatlar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9633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4D8C8F2-7191-699B-CECD-5CD557C44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05" y="116377"/>
            <a:ext cx="11221979" cy="6500553"/>
          </a:xfrm>
        </p:spPr>
        <p:txBody>
          <a:bodyPr>
            <a:normAutofit/>
          </a:bodyPr>
          <a:lstStyle/>
          <a:p>
            <a:pPr lvl="0" algn="just"/>
            <a:r>
              <a:rPr lang="en-US" sz="2800" dirty="0" err="1"/>
              <a:t>Transportda</a:t>
            </a:r>
            <a:r>
              <a:rPr lang="en-US" sz="2800" dirty="0"/>
              <a:t> </a:t>
            </a:r>
            <a:r>
              <a:rPr lang="en-US" sz="2800" dirty="0" err="1"/>
              <a:t>yuklarni</a:t>
            </a:r>
            <a:r>
              <a:rPr lang="en-US" sz="2800" dirty="0"/>
              <a:t> </a:t>
            </a:r>
            <a:r>
              <a:rPr lang="en-US" sz="2800" dirty="0" err="1"/>
              <a:t>tashishni</a:t>
            </a:r>
            <a:r>
              <a:rPr lang="en-US" sz="2800" dirty="0"/>
              <a:t> </a:t>
            </a:r>
            <a:r>
              <a:rPr lang="en-US" sz="2800" dirty="0" err="1"/>
              <a:t>tashkil</a:t>
            </a:r>
            <a:r>
              <a:rPr lang="en-US" sz="2800" dirty="0"/>
              <a:t> </a:t>
            </a:r>
            <a:r>
              <a:rPr lang="en-US" sz="2800" dirty="0" err="1"/>
              <a:t>etishda</a:t>
            </a:r>
            <a:r>
              <a:rPr lang="en-US" sz="2800" dirty="0"/>
              <a:t> </a:t>
            </a:r>
            <a:r>
              <a:rPr lang="en-US" sz="2800" dirty="0" err="1"/>
              <a:t>asosiy</a:t>
            </a:r>
            <a:r>
              <a:rPr lang="en-US" sz="2800" dirty="0"/>
              <a:t> </a:t>
            </a:r>
            <a:r>
              <a:rPr lang="en-US" sz="2800" dirty="0" err="1"/>
              <a:t>tashish</a:t>
            </a:r>
            <a:r>
              <a:rPr lang="en-US" sz="2800" dirty="0"/>
              <a:t> </a:t>
            </a:r>
            <a:r>
              <a:rPr lang="en-US" sz="2800" dirty="0" err="1"/>
              <a:t>xarajatlaridan</a:t>
            </a:r>
            <a:r>
              <a:rPr lang="en-US" sz="2800" dirty="0"/>
              <a:t> </a:t>
            </a:r>
            <a:r>
              <a:rPr lang="en-US" sz="2800" dirty="0" err="1"/>
              <a:t>tashqari</a:t>
            </a:r>
            <a:r>
              <a:rPr lang="en-US" sz="2800" dirty="0"/>
              <a:t> </a:t>
            </a:r>
            <a:r>
              <a:rPr lang="en-US" sz="2800" b="1" dirty="0" err="1"/>
              <a:t>qo‘shimcha</a:t>
            </a:r>
            <a:r>
              <a:rPr lang="en-US" sz="2800" b="1" dirty="0"/>
              <a:t> </a:t>
            </a:r>
            <a:r>
              <a:rPr lang="en-US" sz="2800" b="1" dirty="0" err="1"/>
              <a:t>logistik</a:t>
            </a:r>
            <a:r>
              <a:rPr lang="en-US" sz="2800" b="1" dirty="0"/>
              <a:t> </a:t>
            </a:r>
            <a:r>
              <a:rPr lang="en-US" sz="2800" b="1" dirty="0" err="1"/>
              <a:t>harajatlar</a:t>
            </a:r>
            <a:r>
              <a:rPr lang="en-US" sz="2800" dirty="0"/>
              <a:t> ham </a:t>
            </a:r>
            <a:r>
              <a:rPr lang="en-US" sz="2800" dirty="0" err="1"/>
              <a:t>mavjud</a:t>
            </a:r>
            <a:r>
              <a:rPr lang="en-US" sz="2800" dirty="0"/>
              <a:t> </a:t>
            </a:r>
            <a:r>
              <a:rPr lang="en-US" sz="2800" dirty="0" err="1"/>
              <a:t>bo‘lib</a:t>
            </a:r>
            <a:r>
              <a:rPr lang="en-US" sz="2800" dirty="0"/>
              <a:t>, </a:t>
            </a:r>
            <a:r>
              <a:rPr lang="en-US" sz="2800" dirty="0" err="1"/>
              <a:t>ular</a:t>
            </a:r>
            <a:r>
              <a:rPr lang="en-US" sz="2800" dirty="0"/>
              <a:t> </a:t>
            </a:r>
            <a:r>
              <a:rPr lang="en-US" sz="2800" dirty="0" err="1"/>
              <a:t>yukni</a:t>
            </a:r>
            <a:r>
              <a:rPr lang="en-US" sz="2800" dirty="0"/>
              <a:t> </a:t>
            </a:r>
            <a:r>
              <a:rPr lang="en-US" sz="2800" dirty="0" err="1"/>
              <a:t>tayyorlash</a:t>
            </a:r>
            <a:r>
              <a:rPr lang="en-US" sz="2800" dirty="0"/>
              <a:t>, </a:t>
            </a:r>
            <a:r>
              <a:rPr lang="en-US" sz="2800" dirty="0" err="1"/>
              <a:t>saqlash</a:t>
            </a:r>
            <a:r>
              <a:rPr lang="en-US" sz="2800" dirty="0"/>
              <a:t>, </a:t>
            </a:r>
            <a:r>
              <a:rPr lang="en-US" sz="2800" dirty="0" err="1"/>
              <a:t>rasmiylashtirish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nazorat</a:t>
            </a:r>
            <a:r>
              <a:rPr lang="en-US" sz="2800" dirty="0"/>
              <a:t> </a:t>
            </a:r>
            <a:r>
              <a:rPr lang="en-US" sz="2800" dirty="0" err="1"/>
              <a:t>qilish</a:t>
            </a:r>
            <a:r>
              <a:rPr lang="en-US" sz="2800" dirty="0"/>
              <a:t> </a:t>
            </a:r>
            <a:r>
              <a:rPr lang="en-US" sz="2800" dirty="0" err="1"/>
              <a:t>jarayonlari</a:t>
            </a:r>
            <a:r>
              <a:rPr lang="en-US" sz="2800" dirty="0"/>
              <a:t> </a:t>
            </a:r>
            <a:r>
              <a:rPr lang="en-US" sz="2800" dirty="0" err="1"/>
              <a:t>bilan</a:t>
            </a:r>
            <a:r>
              <a:rPr lang="en-US" sz="2800" dirty="0"/>
              <a:t> </a:t>
            </a:r>
            <a:r>
              <a:rPr lang="en-US" sz="2800" dirty="0" err="1"/>
              <a:t>bog‘liq</a:t>
            </a:r>
            <a:r>
              <a:rPr lang="en-US" sz="2800" dirty="0"/>
              <a:t> </a:t>
            </a:r>
            <a:r>
              <a:rPr lang="en-US" sz="2800" dirty="0" err="1"/>
              <a:t>bo‘ladi</a:t>
            </a:r>
            <a:r>
              <a:rPr lang="en-US" sz="2800" dirty="0" smtClean="0"/>
              <a:t>.</a:t>
            </a:r>
            <a:endParaRPr lang="ru-RU" sz="2800" dirty="0" smtClean="0"/>
          </a:p>
          <a:p>
            <a:pPr lvl="0" algn="just"/>
            <a:r>
              <a:rPr lang="en-US" sz="4000" dirty="0" err="1"/>
              <a:t>Yukni</a:t>
            </a:r>
            <a:r>
              <a:rPr lang="en-US" sz="4000" dirty="0"/>
              <a:t> </a:t>
            </a:r>
            <a:r>
              <a:rPr lang="en-US" sz="4000" dirty="0" err="1"/>
              <a:t>tayyorlash</a:t>
            </a:r>
            <a:r>
              <a:rPr lang="en-US" sz="4000" dirty="0"/>
              <a:t> </a:t>
            </a:r>
            <a:r>
              <a:rPr lang="en-US" sz="4000" dirty="0" err="1"/>
              <a:t>va</a:t>
            </a:r>
            <a:r>
              <a:rPr lang="en-US" sz="4000" dirty="0"/>
              <a:t> </a:t>
            </a:r>
            <a:r>
              <a:rPr lang="en-US" sz="4000" dirty="0" err="1"/>
              <a:t>qadoqlash</a:t>
            </a:r>
            <a:r>
              <a:rPr lang="en-US" sz="4000" dirty="0"/>
              <a:t> </a:t>
            </a:r>
            <a:r>
              <a:rPr lang="en-US" sz="4000" dirty="0" err="1" smtClean="0"/>
              <a:t>harajatlari</a:t>
            </a:r>
            <a:endParaRPr lang="ru-RU" sz="4000" dirty="0" smtClean="0"/>
          </a:p>
          <a:p>
            <a:pPr lvl="0" algn="just"/>
            <a:r>
              <a:rPr lang="en-US" sz="4000" dirty="0" err="1"/>
              <a:t>Yuklash</a:t>
            </a:r>
            <a:r>
              <a:rPr lang="en-US" sz="4000" dirty="0"/>
              <a:t> </a:t>
            </a:r>
            <a:r>
              <a:rPr lang="en-US" sz="4000" dirty="0" err="1"/>
              <a:t>va</a:t>
            </a:r>
            <a:r>
              <a:rPr lang="en-US" sz="4000" dirty="0"/>
              <a:t> </a:t>
            </a:r>
            <a:r>
              <a:rPr lang="en-US" sz="4000" dirty="0" err="1"/>
              <a:t>tushirish</a:t>
            </a:r>
            <a:r>
              <a:rPr lang="en-US" sz="4000" dirty="0"/>
              <a:t> (</a:t>
            </a:r>
            <a:r>
              <a:rPr lang="en-US" sz="4000" dirty="0" err="1"/>
              <a:t>ortish-tushirish</a:t>
            </a:r>
            <a:r>
              <a:rPr lang="en-US" sz="4000" dirty="0"/>
              <a:t>) </a:t>
            </a:r>
            <a:r>
              <a:rPr lang="en-US" sz="4000" dirty="0" err="1" smtClean="0"/>
              <a:t>harajatlari</a:t>
            </a:r>
            <a:endParaRPr lang="ru-RU" sz="4000" dirty="0" smtClean="0"/>
          </a:p>
          <a:p>
            <a:pPr lvl="0" algn="just"/>
            <a:r>
              <a:rPr lang="en-US" sz="4000" dirty="0" err="1"/>
              <a:t>Ombor</a:t>
            </a:r>
            <a:r>
              <a:rPr lang="en-US" sz="4000" dirty="0"/>
              <a:t> </a:t>
            </a:r>
            <a:r>
              <a:rPr lang="en-US" sz="4000" dirty="0" err="1"/>
              <a:t>va</a:t>
            </a:r>
            <a:r>
              <a:rPr lang="en-US" sz="4000" dirty="0"/>
              <a:t> </a:t>
            </a:r>
            <a:r>
              <a:rPr lang="en-US" sz="4000" dirty="0" err="1"/>
              <a:t>saqlash</a:t>
            </a:r>
            <a:r>
              <a:rPr lang="en-US" sz="4000" dirty="0"/>
              <a:t> </a:t>
            </a:r>
            <a:r>
              <a:rPr lang="en-US" sz="4000" dirty="0" err="1" smtClean="0"/>
              <a:t>harajatlari</a:t>
            </a:r>
            <a:endParaRPr lang="ru-RU" sz="4000" dirty="0" smtClean="0"/>
          </a:p>
          <a:p>
            <a:pPr lvl="0" algn="just"/>
            <a:r>
              <a:rPr lang="en-US" sz="4000" dirty="0" err="1"/>
              <a:t>Hujjatlashtirish</a:t>
            </a:r>
            <a:r>
              <a:rPr lang="en-US" sz="4000" dirty="0"/>
              <a:t> </a:t>
            </a:r>
            <a:r>
              <a:rPr lang="en-US" sz="4000" dirty="0" err="1"/>
              <a:t>va</a:t>
            </a:r>
            <a:r>
              <a:rPr lang="en-US" sz="4000" dirty="0"/>
              <a:t> </a:t>
            </a:r>
            <a:r>
              <a:rPr lang="en-US" sz="4000" dirty="0" err="1"/>
              <a:t>bojxona</a:t>
            </a:r>
            <a:r>
              <a:rPr lang="en-US" sz="4000" dirty="0"/>
              <a:t> </a:t>
            </a:r>
            <a:r>
              <a:rPr lang="en-US" sz="4000" dirty="0" err="1" smtClean="0"/>
              <a:t>harajatlari</a:t>
            </a:r>
            <a:endParaRPr lang="ru-RU" sz="4000" dirty="0" smtClean="0"/>
          </a:p>
          <a:p>
            <a:pPr lvl="0" algn="just"/>
            <a:r>
              <a:rPr lang="en-US" sz="4000" dirty="0" err="1"/>
              <a:t>Sug‘urta</a:t>
            </a:r>
            <a:r>
              <a:rPr lang="en-US" sz="4000" dirty="0"/>
              <a:t> </a:t>
            </a:r>
            <a:r>
              <a:rPr lang="en-US" sz="4000" dirty="0" err="1"/>
              <a:t>va</a:t>
            </a:r>
            <a:r>
              <a:rPr lang="en-US" sz="4000" dirty="0"/>
              <a:t> </a:t>
            </a:r>
            <a:r>
              <a:rPr lang="en-US" sz="4000" dirty="0" err="1"/>
              <a:t>xavfsizlik</a:t>
            </a:r>
            <a:r>
              <a:rPr lang="en-US" sz="4000" dirty="0"/>
              <a:t> </a:t>
            </a:r>
            <a:r>
              <a:rPr lang="en-US" sz="4000" dirty="0" err="1"/>
              <a:t>harajatlari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06406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724" y="213064"/>
            <a:ext cx="10409956" cy="56560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75" y="0"/>
            <a:ext cx="9929053" cy="707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7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477D900-B019-E4FF-A1C9-4F5AF6D45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1507788" cy="5577840"/>
          </a:xfrm>
        </p:spPr>
        <p:txBody>
          <a:bodyPr>
            <a:normAutofit/>
          </a:bodyPr>
          <a:lstStyle/>
          <a:p>
            <a:pPr lvl="0"/>
            <a:r>
              <a:rPr lang="uz-Cyrl-UZ" b="1" dirty="0"/>
              <a:t>Turli xil transport turlari bo‘yicha transport variantlarini taqqoslashda asosiy ko‘rsatkichlar quyidagilardir:</a:t>
            </a:r>
            <a:endParaRPr lang="ru-RU" dirty="0"/>
          </a:p>
          <a:p>
            <a:pPr lvl="0"/>
            <a:r>
              <a:rPr lang="uz-Cyrl-UZ" b="1" dirty="0"/>
              <a:t>• ekspluatatsion xarajatlar darajasi (transport xarajatlari);</a:t>
            </a:r>
            <a:endParaRPr lang="ru-RU" dirty="0"/>
          </a:p>
          <a:p>
            <a:pPr lvl="0"/>
            <a:r>
              <a:rPr lang="uz-Cyrl-UZ" b="1" dirty="0"/>
              <a:t>• kapital qo‘yilmalar hajmi;</a:t>
            </a:r>
            <a:endParaRPr lang="ru-RU" dirty="0"/>
          </a:p>
          <a:p>
            <a:pPr lvl="0"/>
            <a:r>
              <a:rPr lang="uz-Cyrl-UZ" b="1" dirty="0"/>
              <a:t>• harakatlanish tezligi va yetkazib berish vaqti;</a:t>
            </a:r>
            <a:endParaRPr lang="ru-RU" dirty="0"/>
          </a:p>
          <a:p>
            <a:pPr lvl="0"/>
            <a:r>
              <a:rPr lang="uz-Cyrl-UZ" b="1" dirty="0"/>
              <a:t>• tashish va o‘tkazuvchanlik qobiliyati;</a:t>
            </a:r>
            <a:endParaRPr lang="ru-RU" dirty="0"/>
          </a:p>
          <a:p>
            <a:pPr lvl="0"/>
            <a:r>
              <a:rPr lang="uz-Cyrl-UZ" b="1" dirty="0"/>
              <a:t>• turli sharoitlarda transportni ta’minlashda safarbarlik darajasi;</a:t>
            </a:r>
            <a:endParaRPr lang="ru-RU" dirty="0"/>
          </a:p>
          <a:p>
            <a:pPr lvl="0"/>
            <a:r>
              <a:rPr lang="uz-Cyrl-UZ" b="1" dirty="0"/>
              <a:t>• tashishlarning ishonchliligi va uzluksizligi, ularning muntazamligi;</a:t>
            </a:r>
            <a:endParaRPr lang="ru-RU" dirty="0"/>
          </a:p>
          <a:p>
            <a:pPr lvl="0"/>
            <a:r>
              <a:rPr lang="uz-Cyrl-UZ" b="1" dirty="0"/>
              <a:t>• tashiladigan yuk va bagaj xavfsizligi kafolatlari;</a:t>
            </a:r>
            <a:endParaRPr lang="ru-RU" dirty="0"/>
          </a:p>
          <a:p>
            <a:pPr lvl="0"/>
            <a:r>
              <a:rPr lang="uz-Cyrl-UZ" b="1" dirty="0"/>
              <a:t>• transport vositalaridan samarali foydalanish shartlari, yuk ortish-tushirish ishlarini mexanizatsiyalashtirish va avtomatlashtirish darajasi.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076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926F9A9-4C10-1B99-4DC8-1A7A822D28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238550"/>
              </p:ext>
            </p:extLst>
          </p:nvPr>
        </p:nvGraphicFramePr>
        <p:xfrm>
          <a:off x="604436" y="0"/>
          <a:ext cx="10939864" cy="625895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122722">
                  <a:extLst>
                    <a:ext uri="{9D8B030D-6E8A-4147-A177-3AD203B41FA5}">
                      <a16:colId xmlns:a16="http://schemas.microsoft.com/office/drawing/2014/main" val="4289781310"/>
                    </a:ext>
                  </a:extLst>
                </a:gridCol>
                <a:gridCol w="4122722">
                  <a:extLst>
                    <a:ext uri="{9D8B030D-6E8A-4147-A177-3AD203B41FA5}">
                      <a16:colId xmlns:a16="http://schemas.microsoft.com/office/drawing/2014/main" val="437005512"/>
                    </a:ext>
                  </a:extLst>
                </a:gridCol>
                <a:gridCol w="2694420">
                  <a:extLst>
                    <a:ext uri="{9D8B030D-6E8A-4147-A177-3AD203B41FA5}">
                      <a16:colId xmlns:a16="http://schemas.microsoft.com/office/drawing/2014/main" val="1278205291"/>
                    </a:ext>
                  </a:extLst>
                </a:gridCol>
              </a:tblGrid>
              <a:tr h="2138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z-Cyrl-U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 тури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2" marR="2302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z-Cyrl-U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Транспортнинг ўзига хос хусусиятлари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2" marR="2302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047060"/>
                  </a:ext>
                </a:extLst>
              </a:tr>
              <a:tr h="196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z-Cyrl-U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Афзалликлари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z-Cyrl-U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Камчиликлари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2" marR="23022" marT="0" marB="0"/>
                </a:tc>
                <a:extLst>
                  <a:ext uri="{0D108BD9-81ED-4DB2-BD59-A6C34878D82A}">
                    <a16:rowId xmlns:a16="http://schemas.microsoft.com/office/drawing/2014/main" val="1911308679"/>
                  </a:ext>
                </a:extLst>
              </a:tr>
              <a:tr h="196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z-Cyrl-U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z-Cyrl-U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z-Cyrl-U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2" marR="23022" marT="0" marB="0"/>
                </a:tc>
                <a:extLst>
                  <a:ext uri="{0D108BD9-81ED-4DB2-BD59-A6C34878D82A}">
                    <a16:rowId xmlns:a16="http://schemas.microsoft.com/office/drawing/2014/main" val="3933679319"/>
                  </a:ext>
                </a:extLst>
              </a:tr>
              <a:tr h="1372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z-Cyrl-U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Темир йўл транспорти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z-Cyrl-U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Юқори ўтказувчанлик ва ташувчанлик қобилияти, ташишларнинг мунтазамлиги ва таннархининг пастлиги.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z-Cyrl-U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Узоқ масофага юкларни нисбатан тез етказиб бериш.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z-Cyrl-U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Юк ортиш ва тушириш ишлари қулай тарзда ташкил этилган.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z-Cyrl-U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Юкларни ташиш баҳосида чегирмалар мавжудлиги.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z-Cyrl-U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Йўлларни қуришга йирик капитал харажатлар, металл сарфи. ташиш тезлигининг нисбатан пастлиги, юкни сақланиш даражасининг пастлиги, операторлар сонининг чекланганлиги.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2" marR="23022" marT="0" marB="0"/>
                </a:tc>
                <a:extLst>
                  <a:ext uri="{0D108BD9-81ED-4DB2-BD59-A6C34878D82A}">
                    <a16:rowId xmlns:a16="http://schemas.microsoft.com/office/drawing/2014/main" val="1191076869"/>
                  </a:ext>
                </a:extLst>
              </a:tr>
              <a:tr h="1176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z-Cyrl-U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Денгиз транспорти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z-Cyrl-U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Юкларни қитъалараро оммавий ташишни таъминлайди, таннархнинг пастлиги, амалда чекланмаган ўтказиш қобилияти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z-Cyrl-U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 хўжалигини яратишга катта капитал харажатлар, иқлим, навигация ва сиёсий шароитларига боғлиқлик.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z-Cyrl-U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Етказиб бериш тезлиги паст.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z-Cyrl-U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2" marR="23022" marT="0" marB="0"/>
                </a:tc>
                <a:extLst>
                  <a:ext uri="{0D108BD9-81ED-4DB2-BD59-A6C34878D82A}">
                    <a16:rowId xmlns:a16="http://schemas.microsoft.com/office/drawing/2014/main" val="717358110"/>
                  </a:ext>
                </a:extLst>
              </a:tr>
              <a:tr h="1176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z-Cyrl-U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Автомобиль транспорти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z-Cyrl-U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Юқори маневрлик, мослашувчанлик, динамиклик.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z-Cyrl-U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Доимий етказиб беришни таъминлайди.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z-Cyrl-U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Маҳсулотни қадоқлашга нисбатан кам талаблар,унчалик катта бўлмаган капитал қўйилмалар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z-Cyrl-U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Паст ташувчанлик ва ўтказувчанлик қобилияти, ташишлар таннархининг нисбатан юқорилиги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z-Cyrl-U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Об-ҳаво ва йўл шароитларига боғлиқлик.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z-Cyrl-U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2" marR="23022" marT="0" marB="0"/>
                </a:tc>
                <a:extLst>
                  <a:ext uri="{0D108BD9-81ED-4DB2-BD59-A6C34878D82A}">
                    <a16:rowId xmlns:a16="http://schemas.microsoft.com/office/drawing/2014/main" val="3072838822"/>
                  </a:ext>
                </a:extLst>
              </a:tr>
              <a:tr h="784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z-Cyrl-U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Ҳаво транспорти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z-Cyrl-U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Етказиб бериш тезлигининг юқорилиги, энг қисқа бориш йўли.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z-Cyrl-U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Юкларнинг юқори хавфсизлиги.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z-Cyrl-U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z-Cyrl-U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Катта капитал қўйилмалар, ташишлар таннархининг юқорилиги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2" marR="23022" marT="0" marB="0"/>
                </a:tc>
                <a:extLst>
                  <a:ext uri="{0D108BD9-81ED-4DB2-BD59-A6C34878D82A}">
                    <a16:rowId xmlns:a16="http://schemas.microsoft.com/office/drawing/2014/main" val="459900249"/>
                  </a:ext>
                </a:extLst>
              </a:tr>
              <a:tr h="980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z-Cyrl-U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Қувур транспорти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z-Cyrl-U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Ташиш таннархининг пастлиги.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z-Cyrl-U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Юқори иш иш унумдорлиги (ўтказувчанлик).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z-Cyrl-U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Юкларнинг юқори хавфсизлиги.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z-Cyrl-U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Нисбатан пастроқ капитал сиғими.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z-Cyrl-U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2" marR="23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z-Cyrl-U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Чекланган юк турлари (газ, нефт маҳсулотлари, хом ашё эмульсиялари).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z-Cyrl-UZ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Кичик ҳажмдаги юкларни ташишнинг иложи йўқлиги.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022" marR="23022" marT="0" marB="0"/>
                </a:tc>
                <a:extLst>
                  <a:ext uri="{0D108BD9-81ED-4DB2-BD59-A6C34878D82A}">
                    <a16:rowId xmlns:a16="http://schemas.microsoft.com/office/drawing/2014/main" val="86682376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331CEF1-59B4-AFDC-2E05-5B34B6D84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247258" y="812268"/>
            <a:ext cx="725241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alt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Транспортнинг ҳар хил турларини йириклаштирилган солиштирма логистик тавсифлари</a:t>
            </a:r>
            <a:endParaRPr kumimoji="0" lang="uz-Cyrl-UZ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853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49D373-85A6-63B3-AFB4-3E44BEC2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BBA263-F161-7E16-126B-8E482483B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выглядит как текст, снимок экрана, Шрифт, чис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6F64F01-7E11-F8E8-5877-364D8A070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02" y="286603"/>
            <a:ext cx="11203156" cy="457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2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снимок экрана, число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5958910-5131-F23C-C7FD-7C84B8F90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812" y="-378521"/>
            <a:ext cx="8580376" cy="614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8923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632</TotalTime>
  <Words>376</Words>
  <Application>Microsoft Office PowerPoint</Application>
  <PresentationFormat>Широкоэкранный</PresentationFormat>
  <Paragraphs>59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Ретро</vt:lpstr>
      <vt:lpstr>TOSHKENT DAVLAT TRANSPORT UNIVERSITETI   Mavzu: Transportda yuklarni tashishni tashkil etishdagi qo‘shimcha amallar uchun logistik harajatlar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Ташкентский государственный транспортный университет  Предмет: Перевозка грузов на транспорте  1-лекция. Введение. Основные понятие  Преподаватель: Шихназаров Ж.А  Кафедра: Транспортно грузовые системы</dc:title>
  <dc:creator>Admin</dc:creator>
  <cp:lastModifiedBy>Lenovo</cp:lastModifiedBy>
  <cp:revision>45</cp:revision>
  <dcterms:created xsi:type="dcterms:W3CDTF">2024-01-26T06:59:33Z</dcterms:created>
  <dcterms:modified xsi:type="dcterms:W3CDTF">2026-02-26T11:37:28Z</dcterms:modified>
</cp:coreProperties>
</file>