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7" d="100"/>
          <a:sy n="67" d="100"/>
        </p:scale>
        <p:origin x="756"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9CB40D66-FFD2-46B9-9F5E-C797218D6C69}" type="datetimeFigureOut">
              <a:rPr lang="ru-RU" smtClean="0"/>
              <a:t>26.01.2022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E373DB2-D2B5-465B-AC6B-E0D01B97D1D7}" type="slidenum">
              <a:rPr lang="ru-RU" smtClean="0"/>
              <a:t>‹#›</a:t>
            </a:fld>
            <a:endParaRPr lang="ru-RU"/>
          </a:p>
        </p:txBody>
      </p:sp>
    </p:spTree>
    <p:extLst>
      <p:ext uri="{BB962C8B-B14F-4D97-AF65-F5344CB8AC3E}">
        <p14:creationId xmlns:p14="http://schemas.microsoft.com/office/powerpoint/2010/main" val="5639316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CB40D66-FFD2-46B9-9F5E-C797218D6C69}" type="datetimeFigureOut">
              <a:rPr lang="ru-RU" smtClean="0"/>
              <a:t>26.01.2022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E373DB2-D2B5-465B-AC6B-E0D01B97D1D7}" type="slidenum">
              <a:rPr lang="ru-RU" smtClean="0"/>
              <a:t>‹#›</a:t>
            </a:fld>
            <a:endParaRPr lang="ru-RU"/>
          </a:p>
        </p:txBody>
      </p:sp>
    </p:spTree>
    <p:extLst>
      <p:ext uri="{BB962C8B-B14F-4D97-AF65-F5344CB8AC3E}">
        <p14:creationId xmlns:p14="http://schemas.microsoft.com/office/powerpoint/2010/main" val="43784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CB40D66-FFD2-46B9-9F5E-C797218D6C69}" type="datetimeFigureOut">
              <a:rPr lang="ru-RU" smtClean="0"/>
              <a:t>26.01.2022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E373DB2-D2B5-465B-AC6B-E0D01B97D1D7}" type="slidenum">
              <a:rPr lang="ru-RU" smtClean="0"/>
              <a:t>‹#›</a:t>
            </a:fld>
            <a:endParaRPr lang="ru-RU"/>
          </a:p>
        </p:txBody>
      </p:sp>
    </p:spTree>
    <p:extLst>
      <p:ext uri="{BB962C8B-B14F-4D97-AF65-F5344CB8AC3E}">
        <p14:creationId xmlns:p14="http://schemas.microsoft.com/office/powerpoint/2010/main" val="14074308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9CB40D66-FFD2-46B9-9F5E-C797218D6C69}" type="datetimeFigureOut">
              <a:rPr lang="ru-RU" smtClean="0"/>
              <a:t>26.01.2022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E373DB2-D2B5-465B-AC6B-E0D01B97D1D7}" type="slidenum">
              <a:rPr lang="ru-RU" smtClean="0"/>
              <a:t>‹#›</a:t>
            </a:fld>
            <a:endParaRPr lang="ru-RU"/>
          </a:p>
        </p:txBody>
      </p:sp>
    </p:spTree>
    <p:extLst>
      <p:ext uri="{BB962C8B-B14F-4D97-AF65-F5344CB8AC3E}">
        <p14:creationId xmlns:p14="http://schemas.microsoft.com/office/powerpoint/2010/main" val="42568554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9CB40D66-FFD2-46B9-9F5E-C797218D6C69}" type="datetimeFigureOut">
              <a:rPr lang="ru-RU" smtClean="0"/>
              <a:t>26.01.2022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CE373DB2-D2B5-465B-AC6B-E0D01B97D1D7}" type="slidenum">
              <a:rPr lang="ru-RU" smtClean="0"/>
              <a:t>‹#›</a:t>
            </a:fld>
            <a:endParaRPr lang="ru-RU"/>
          </a:p>
        </p:txBody>
      </p:sp>
    </p:spTree>
    <p:extLst>
      <p:ext uri="{BB962C8B-B14F-4D97-AF65-F5344CB8AC3E}">
        <p14:creationId xmlns:p14="http://schemas.microsoft.com/office/powerpoint/2010/main" val="9008888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9CB40D66-FFD2-46B9-9F5E-C797218D6C69}" type="datetimeFigureOut">
              <a:rPr lang="ru-RU" smtClean="0"/>
              <a:t>26.01.2022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CE373DB2-D2B5-465B-AC6B-E0D01B97D1D7}" type="slidenum">
              <a:rPr lang="ru-RU" smtClean="0"/>
              <a:t>‹#›</a:t>
            </a:fld>
            <a:endParaRPr lang="ru-RU"/>
          </a:p>
        </p:txBody>
      </p:sp>
    </p:spTree>
    <p:extLst>
      <p:ext uri="{BB962C8B-B14F-4D97-AF65-F5344CB8AC3E}">
        <p14:creationId xmlns:p14="http://schemas.microsoft.com/office/powerpoint/2010/main" val="7016234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B40D66-FFD2-46B9-9F5E-C797218D6C69}" type="datetimeFigureOut">
              <a:rPr lang="ru-RU" smtClean="0"/>
              <a:t>26.01.2022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CE373DB2-D2B5-465B-AC6B-E0D01B97D1D7}" type="slidenum">
              <a:rPr lang="ru-RU" smtClean="0"/>
              <a:t>‹#›</a:t>
            </a:fld>
            <a:endParaRPr lang="ru-RU"/>
          </a:p>
        </p:txBody>
      </p:sp>
    </p:spTree>
    <p:extLst>
      <p:ext uri="{BB962C8B-B14F-4D97-AF65-F5344CB8AC3E}">
        <p14:creationId xmlns:p14="http://schemas.microsoft.com/office/powerpoint/2010/main" val="13927066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9CB40D66-FFD2-46B9-9F5E-C797218D6C69}" type="datetimeFigureOut">
              <a:rPr lang="ru-RU" smtClean="0"/>
              <a:t>26.01.2022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E373DB2-D2B5-465B-AC6B-E0D01B97D1D7}" type="slidenum">
              <a:rPr lang="ru-RU" smtClean="0"/>
              <a:t>‹#›</a:t>
            </a:fld>
            <a:endParaRPr lang="ru-RU"/>
          </a:p>
        </p:txBody>
      </p:sp>
    </p:spTree>
    <p:extLst>
      <p:ext uri="{BB962C8B-B14F-4D97-AF65-F5344CB8AC3E}">
        <p14:creationId xmlns:p14="http://schemas.microsoft.com/office/powerpoint/2010/main" val="10910671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E373DB2-D2B5-465B-AC6B-E0D01B97D1D7}" type="slidenum">
              <a:rPr lang="ru-RU" smtClean="0"/>
              <a:t>‹#›</a:t>
            </a:fld>
            <a:endParaRPr lang="ru-RU"/>
          </a:p>
        </p:txBody>
      </p:sp>
      <p:sp>
        <p:nvSpPr>
          <p:cNvPr id="5" name="Date Placeholder 4"/>
          <p:cNvSpPr>
            <a:spLocks noGrp="1"/>
          </p:cNvSpPr>
          <p:nvPr>
            <p:ph type="dt" sz="half" idx="10"/>
          </p:nvPr>
        </p:nvSpPr>
        <p:spPr/>
        <p:txBody>
          <a:bodyPr/>
          <a:lstStyle/>
          <a:p>
            <a:fld id="{9CB40D66-FFD2-46B9-9F5E-C797218D6C69}" type="datetimeFigureOut">
              <a:rPr lang="ru-RU" smtClean="0"/>
              <a:t>26.01.2022</a:t>
            </a:fld>
            <a:endParaRPr lang="ru-RU"/>
          </a:p>
        </p:txBody>
      </p:sp>
    </p:spTree>
    <p:extLst>
      <p:ext uri="{BB962C8B-B14F-4D97-AF65-F5344CB8AC3E}">
        <p14:creationId xmlns:p14="http://schemas.microsoft.com/office/powerpoint/2010/main" val="11994035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CB40D66-FFD2-46B9-9F5E-C797218D6C69}" type="datetimeFigureOut">
              <a:rPr lang="ru-RU" smtClean="0"/>
              <a:t>26.01.2022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E373DB2-D2B5-465B-AC6B-E0D01B97D1D7}" type="slidenum">
              <a:rPr lang="ru-RU" smtClean="0"/>
              <a:t>‹#›</a:t>
            </a:fld>
            <a:endParaRPr lang="ru-RU"/>
          </a:p>
        </p:txBody>
      </p:sp>
    </p:spTree>
    <p:extLst>
      <p:ext uri="{BB962C8B-B14F-4D97-AF65-F5344CB8AC3E}">
        <p14:creationId xmlns:p14="http://schemas.microsoft.com/office/powerpoint/2010/main" val="2573821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CB40D66-FFD2-46B9-9F5E-C797218D6C69}" type="datetimeFigureOut">
              <a:rPr lang="ru-RU" smtClean="0"/>
              <a:t>26.01.2022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E373DB2-D2B5-465B-AC6B-E0D01B97D1D7}" type="slidenum">
              <a:rPr lang="ru-RU" smtClean="0"/>
              <a:t>‹#›</a:t>
            </a:fld>
            <a:endParaRPr lang="ru-R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7513100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CB40D66-FFD2-46B9-9F5E-C797218D6C69}" type="datetimeFigureOut">
              <a:rPr lang="ru-RU" smtClean="0"/>
              <a:t>26.01.2022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E373DB2-D2B5-465B-AC6B-E0D01B97D1D7}" type="slidenum">
              <a:rPr lang="ru-RU" smtClean="0"/>
              <a:t>‹#›</a:t>
            </a:fld>
            <a:endParaRPr lang="ru-RU"/>
          </a:p>
        </p:txBody>
      </p:sp>
    </p:spTree>
    <p:extLst>
      <p:ext uri="{BB962C8B-B14F-4D97-AF65-F5344CB8AC3E}">
        <p14:creationId xmlns:p14="http://schemas.microsoft.com/office/powerpoint/2010/main" val="14122089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CB40D66-FFD2-46B9-9F5E-C797218D6C69}" type="datetimeFigureOut">
              <a:rPr lang="ru-RU" smtClean="0"/>
              <a:t>26.01.2022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E373DB2-D2B5-465B-AC6B-E0D01B97D1D7}" type="slidenum">
              <a:rPr lang="ru-RU" smtClean="0"/>
              <a:t>‹#›</a:t>
            </a:fld>
            <a:endParaRPr lang="ru-R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0087521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CB40D66-FFD2-46B9-9F5E-C797218D6C69}" type="datetimeFigureOut">
              <a:rPr lang="ru-RU" smtClean="0"/>
              <a:t>26.01.2022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E373DB2-D2B5-465B-AC6B-E0D01B97D1D7}" type="slidenum">
              <a:rPr lang="ru-RU" smtClean="0"/>
              <a:t>‹#›</a:t>
            </a:fld>
            <a:endParaRPr lang="ru-RU"/>
          </a:p>
        </p:txBody>
      </p:sp>
    </p:spTree>
    <p:extLst>
      <p:ext uri="{BB962C8B-B14F-4D97-AF65-F5344CB8AC3E}">
        <p14:creationId xmlns:p14="http://schemas.microsoft.com/office/powerpoint/2010/main" val="21184959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CB40D66-FFD2-46B9-9F5E-C797218D6C69}" type="datetimeFigureOut">
              <a:rPr lang="ru-RU" smtClean="0"/>
              <a:t>26.01.2022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E373DB2-D2B5-465B-AC6B-E0D01B97D1D7}" type="slidenum">
              <a:rPr lang="ru-RU" smtClean="0"/>
              <a:t>‹#›</a:t>
            </a:fld>
            <a:endParaRPr lang="ru-RU"/>
          </a:p>
        </p:txBody>
      </p:sp>
    </p:spTree>
    <p:extLst>
      <p:ext uri="{BB962C8B-B14F-4D97-AF65-F5344CB8AC3E}">
        <p14:creationId xmlns:p14="http://schemas.microsoft.com/office/powerpoint/2010/main" val="11787016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CB40D66-FFD2-46B9-9F5E-C797218D6C69}" type="datetimeFigureOut">
              <a:rPr lang="ru-RU" smtClean="0"/>
              <a:t>26.01.2022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E373DB2-D2B5-465B-AC6B-E0D01B97D1D7}" type="slidenum">
              <a:rPr lang="ru-RU" smtClean="0"/>
              <a:t>‹#›</a:t>
            </a:fld>
            <a:endParaRPr lang="ru-RU"/>
          </a:p>
        </p:txBody>
      </p:sp>
    </p:spTree>
    <p:extLst>
      <p:ext uri="{BB962C8B-B14F-4D97-AF65-F5344CB8AC3E}">
        <p14:creationId xmlns:p14="http://schemas.microsoft.com/office/powerpoint/2010/main" val="15298987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CB40D66-FFD2-46B9-9F5E-C797218D6C69}" type="datetimeFigureOut">
              <a:rPr lang="ru-RU" smtClean="0"/>
              <a:t>26.01.2022</a:t>
            </a:fld>
            <a:endParaRPr lang="ru-R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E373DB2-D2B5-465B-AC6B-E0D01B97D1D7}" type="slidenum">
              <a:rPr lang="ru-RU" smtClean="0"/>
              <a:t>‹#›</a:t>
            </a:fld>
            <a:endParaRPr lang="ru-RU"/>
          </a:p>
        </p:txBody>
      </p:sp>
    </p:spTree>
    <p:extLst>
      <p:ext uri="{BB962C8B-B14F-4D97-AF65-F5344CB8AC3E}">
        <p14:creationId xmlns:p14="http://schemas.microsoft.com/office/powerpoint/2010/main" val="1146147253"/>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00051" y="828675"/>
            <a:ext cx="11444287" cy="2636373"/>
          </a:xfrm>
        </p:spPr>
        <p:txBody>
          <a:bodyPr/>
          <a:lstStyle/>
          <a:p>
            <a:pPr algn="ctr"/>
            <a:r>
              <a:rPr lang="ru-RU" b="1" dirty="0" smtClean="0">
                <a:solidFill>
                  <a:schemeClr val="tx1"/>
                </a:solidFill>
                <a:latin typeface="Times New Roman" panose="02020603050405020304" pitchFamily="18" charset="0"/>
                <a:cs typeface="Times New Roman" panose="02020603050405020304" pitchFamily="18" charset="0"/>
              </a:rPr>
              <a:t>1-</a:t>
            </a:r>
            <a:r>
              <a:rPr lang="en-US" b="1" dirty="0" err="1" smtClean="0">
                <a:solidFill>
                  <a:schemeClr val="tx1"/>
                </a:solidFill>
                <a:latin typeface="Times New Roman" panose="02020603050405020304" pitchFamily="18" charset="0"/>
                <a:cs typeface="Times New Roman" panose="02020603050405020304" pitchFamily="18" charset="0"/>
              </a:rPr>
              <a:t>amaliy</a:t>
            </a:r>
            <a:r>
              <a:rPr lang="en-US" b="1" dirty="0" smtClean="0">
                <a:solidFill>
                  <a:schemeClr val="tx1"/>
                </a:solidFill>
                <a:latin typeface="Times New Roman" panose="02020603050405020304" pitchFamily="18" charset="0"/>
                <a:cs typeface="Times New Roman" panose="02020603050405020304" pitchFamily="18" charset="0"/>
              </a:rPr>
              <a:t> </a:t>
            </a:r>
            <a:r>
              <a:rPr lang="en-US" b="1" dirty="0" err="1" smtClean="0">
                <a:solidFill>
                  <a:schemeClr val="tx1"/>
                </a:solidFill>
                <a:latin typeface="Times New Roman" panose="02020603050405020304" pitchFamily="18" charset="0"/>
                <a:cs typeface="Times New Roman" panose="02020603050405020304" pitchFamily="18" charset="0"/>
              </a:rPr>
              <a:t>mashg’ulot</a:t>
            </a:r>
            <a:r>
              <a:rPr lang="en-US" b="1" dirty="0" smtClean="0">
                <a:solidFill>
                  <a:schemeClr val="tx1"/>
                </a:solidFill>
                <a:latin typeface="Times New Roman" panose="02020603050405020304" pitchFamily="18" charset="0"/>
                <a:cs typeface="Times New Roman" panose="02020603050405020304" pitchFamily="18" charset="0"/>
              </a:rPr>
              <a:t>. </a:t>
            </a:r>
            <a:r>
              <a:rPr lang="en-US" dirty="0" smtClean="0">
                <a:solidFill>
                  <a:schemeClr val="tx1"/>
                </a:solidFill>
                <a:latin typeface="Times New Roman" panose="02020603050405020304" pitchFamily="18" charset="0"/>
                <a:cs typeface="Times New Roman" panose="02020603050405020304" pitchFamily="18" charset="0"/>
              </a:rPr>
              <a:t/>
            </a:r>
            <a:br>
              <a:rPr lang="en-US" dirty="0" smtClean="0">
                <a:solidFill>
                  <a:schemeClr val="tx1"/>
                </a:solidFill>
                <a:latin typeface="Times New Roman" panose="02020603050405020304" pitchFamily="18" charset="0"/>
                <a:cs typeface="Times New Roman" panose="02020603050405020304" pitchFamily="18" charset="0"/>
              </a:rPr>
            </a:br>
            <a:r>
              <a:rPr lang="uz-Latn-UZ" dirty="0" smtClean="0">
                <a:solidFill>
                  <a:schemeClr val="tx1"/>
                </a:solidFill>
                <a:latin typeface="Times New Roman" panose="02020603050405020304" pitchFamily="18" charset="0"/>
                <a:cs typeface="Times New Roman" panose="02020603050405020304" pitchFamily="18" charset="0"/>
              </a:rPr>
              <a:t>O'zbekiston Respublikasinin</a:t>
            </a:r>
            <a:r>
              <a:rPr lang="en-US" dirty="0" smtClean="0">
                <a:solidFill>
                  <a:schemeClr val="tx1"/>
                </a:solidFill>
                <a:latin typeface="Times New Roman" panose="02020603050405020304" pitchFamily="18" charset="0"/>
                <a:cs typeface="Times New Roman" panose="02020603050405020304" pitchFamily="18" charset="0"/>
              </a:rPr>
              <a:t>g</a:t>
            </a:r>
            <a:r>
              <a:rPr lang="uz-Latn-UZ" dirty="0" smtClean="0">
                <a:solidFill>
                  <a:schemeClr val="tx1"/>
                </a:solidFill>
                <a:latin typeface="Times New Roman" panose="02020603050405020304" pitchFamily="18" charset="0"/>
                <a:cs typeface="Times New Roman" panose="02020603050405020304" pitchFamily="18" charset="0"/>
              </a:rPr>
              <a:t> </a:t>
            </a:r>
            <a:r>
              <a:rPr lang="en-US" dirty="0" err="1" smtClean="0">
                <a:solidFill>
                  <a:schemeClr val="tx1"/>
                </a:solidFill>
                <a:latin typeface="Times New Roman" panose="02020603050405020304" pitchFamily="18" charset="0"/>
                <a:cs typeface="Times New Roman" panose="02020603050405020304" pitchFamily="18" charset="0"/>
              </a:rPr>
              <a:t>hayot</a:t>
            </a:r>
            <a:r>
              <a:rPr lang="en-US" dirty="0" smtClean="0">
                <a:solidFill>
                  <a:schemeClr val="tx1"/>
                </a:solidFill>
                <a:latin typeface="Times New Roman" panose="02020603050405020304" pitchFamily="18" charset="0"/>
                <a:cs typeface="Times New Roman" panose="02020603050405020304" pitchFamily="18" charset="0"/>
              </a:rPr>
              <a:t> </a:t>
            </a:r>
            <a:r>
              <a:rPr lang="en-US" dirty="0" err="1" smtClean="0">
                <a:solidFill>
                  <a:schemeClr val="tx1"/>
                </a:solidFill>
                <a:latin typeface="Times New Roman" panose="02020603050405020304" pitchFamily="18" charset="0"/>
                <a:cs typeface="Times New Roman" panose="02020603050405020304" pitchFamily="18" charset="0"/>
              </a:rPr>
              <a:t>faoliyati</a:t>
            </a:r>
            <a:r>
              <a:rPr lang="en-US" dirty="0" smtClean="0">
                <a:solidFill>
                  <a:schemeClr val="tx1"/>
                </a:solidFill>
                <a:latin typeface="Times New Roman" panose="02020603050405020304" pitchFamily="18" charset="0"/>
                <a:cs typeface="Times New Roman" panose="02020603050405020304" pitchFamily="18" charset="0"/>
              </a:rPr>
              <a:t> </a:t>
            </a:r>
            <a:r>
              <a:rPr lang="en-US" dirty="0" err="1" smtClean="0">
                <a:solidFill>
                  <a:schemeClr val="tx1"/>
                </a:solidFill>
                <a:latin typeface="Times New Roman" panose="02020603050405020304" pitchFamily="18" charset="0"/>
                <a:cs typeface="Times New Roman" panose="02020603050405020304" pitchFamily="18" charset="0"/>
              </a:rPr>
              <a:t>xavfsizligiga</a:t>
            </a:r>
            <a:r>
              <a:rPr lang="en-US" dirty="0" smtClean="0">
                <a:solidFill>
                  <a:schemeClr val="tx1"/>
                </a:solidFill>
                <a:latin typeface="Times New Roman" panose="02020603050405020304" pitchFamily="18" charset="0"/>
                <a:cs typeface="Times New Roman" panose="02020603050405020304" pitchFamily="18" charset="0"/>
              </a:rPr>
              <a:t> </a:t>
            </a:r>
            <a:r>
              <a:rPr lang="uz-Latn-UZ" dirty="0" smtClean="0">
                <a:solidFill>
                  <a:schemeClr val="tx1"/>
                </a:solidFill>
                <a:latin typeface="Times New Roman" panose="02020603050405020304" pitchFamily="18" charset="0"/>
                <a:cs typeface="Times New Roman" panose="02020603050405020304" pitchFamily="18" charset="0"/>
              </a:rPr>
              <a:t>oid </a:t>
            </a:r>
            <a:r>
              <a:rPr lang="uz-Latn-UZ" dirty="0">
                <a:solidFill>
                  <a:schemeClr val="tx1"/>
                </a:solidFill>
                <a:latin typeface="Times New Roman" panose="02020603050405020304" pitchFamily="18" charset="0"/>
                <a:cs typeface="Times New Roman" panose="02020603050405020304" pitchFamily="18" charset="0"/>
              </a:rPr>
              <a:t>huquqiy hujjatlari.</a:t>
            </a:r>
            <a:endParaRPr lang="ru-RU" dirty="0">
              <a:solidFill>
                <a:schemeClr val="tx1"/>
              </a:solidFill>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2238726" y="4708057"/>
            <a:ext cx="7766936" cy="1096899"/>
          </a:xfrm>
        </p:spPr>
        <p:txBody>
          <a:bodyPr>
            <a:normAutofit/>
          </a:bodyPr>
          <a:lstStyle/>
          <a:p>
            <a:pPr algn="ctr"/>
            <a:r>
              <a:rPr lang="en-US" sz="3200" b="1" dirty="0" err="1" smtClean="0">
                <a:solidFill>
                  <a:srgbClr val="002060"/>
                </a:solidFill>
                <a:latin typeface="Times New Roman" panose="02020603050405020304" pitchFamily="18" charset="0"/>
                <a:cs typeface="Times New Roman" panose="02020603050405020304" pitchFamily="18" charset="0"/>
              </a:rPr>
              <a:t>Amaliyotchi</a:t>
            </a:r>
            <a:r>
              <a:rPr lang="en-US" sz="3200" b="1" dirty="0" smtClean="0">
                <a:solidFill>
                  <a:srgbClr val="002060"/>
                </a:solidFill>
                <a:latin typeface="Times New Roman" panose="02020603050405020304" pitchFamily="18" charset="0"/>
                <a:cs typeface="Times New Roman" panose="02020603050405020304" pitchFamily="18" charset="0"/>
              </a:rPr>
              <a:t>: </a:t>
            </a:r>
            <a:r>
              <a:rPr lang="en-US" sz="3200" b="1" dirty="0" err="1" smtClean="0">
                <a:solidFill>
                  <a:srgbClr val="002060"/>
                </a:solidFill>
                <a:latin typeface="Times New Roman" panose="02020603050405020304" pitchFamily="18" charset="0"/>
                <a:cs typeface="Times New Roman" panose="02020603050405020304" pitchFamily="18" charset="0"/>
              </a:rPr>
              <a:t>Zuhriddinov</a:t>
            </a:r>
            <a:r>
              <a:rPr lang="en-US" sz="3200" b="1" dirty="0" smtClean="0">
                <a:solidFill>
                  <a:srgbClr val="002060"/>
                </a:solidFill>
                <a:latin typeface="Times New Roman" panose="02020603050405020304" pitchFamily="18" charset="0"/>
                <a:cs typeface="Times New Roman" panose="02020603050405020304" pitchFamily="18" charset="0"/>
              </a:rPr>
              <a:t> </a:t>
            </a:r>
            <a:r>
              <a:rPr lang="en-US" sz="3200" b="1" dirty="0" err="1" smtClean="0">
                <a:solidFill>
                  <a:srgbClr val="002060"/>
                </a:solidFill>
                <a:latin typeface="Times New Roman" panose="02020603050405020304" pitchFamily="18" charset="0"/>
                <a:cs typeface="Times New Roman" panose="02020603050405020304" pitchFamily="18" charset="0"/>
              </a:rPr>
              <a:t>Hayotbek</a:t>
            </a:r>
            <a:r>
              <a:rPr lang="en-US" sz="3200" b="1" dirty="0" smtClean="0">
                <a:solidFill>
                  <a:srgbClr val="002060"/>
                </a:solidFill>
                <a:latin typeface="Times New Roman" panose="02020603050405020304" pitchFamily="18" charset="0"/>
                <a:cs typeface="Times New Roman" panose="02020603050405020304" pitchFamily="18" charset="0"/>
              </a:rPr>
              <a:t> </a:t>
            </a:r>
            <a:r>
              <a:rPr lang="en-US" sz="3200" b="1" dirty="0" err="1" smtClean="0">
                <a:solidFill>
                  <a:srgbClr val="002060"/>
                </a:solidFill>
                <a:latin typeface="Times New Roman" panose="02020603050405020304" pitchFamily="18" charset="0"/>
                <a:cs typeface="Times New Roman" panose="02020603050405020304" pitchFamily="18" charset="0"/>
              </a:rPr>
              <a:t>Qaxramonjon</a:t>
            </a:r>
            <a:r>
              <a:rPr lang="en-US" sz="3200" b="1" dirty="0" smtClean="0">
                <a:solidFill>
                  <a:srgbClr val="002060"/>
                </a:solidFill>
                <a:latin typeface="Times New Roman" panose="02020603050405020304" pitchFamily="18" charset="0"/>
                <a:cs typeface="Times New Roman" panose="02020603050405020304" pitchFamily="18" charset="0"/>
              </a:rPr>
              <a:t> </a:t>
            </a:r>
            <a:r>
              <a:rPr lang="en-US" sz="3200" b="1" dirty="0" err="1" smtClean="0">
                <a:solidFill>
                  <a:srgbClr val="002060"/>
                </a:solidFill>
                <a:latin typeface="Times New Roman" panose="02020603050405020304" pitchFamily="18" charset="0"/>
                <a:cs typeface="Times New Roman" panose="02020603050405020304" pitchFamily="18" charset="0"/>
              </a:rPr>
              <a:t>o’g’li</a:t>
            </a:r>
            <a:endParaRPr lang="ru-RU" sz="32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737727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89" y="123824"/>
            <a:ext cx="11387136" cy="1704975"/>
          </a:xfrm>
        </p:spPr>
        <p:txBody>
          <a:bodyPr>
            <a:normAutofit fontScale="90000"/>
          </a:bodyPr>
          <a:lstStyle/>
          <a:p>
            <a:pPr algn="just"/>
            <a:r>
              <a:rPr lang="uz-Cyrl-UZ" b="1" i="1" dirty="0">
                <a:solidFill>
                  <a:schemeClr val="tx1"/>
                </a:solidFill>
                <a:latin typeface="Times New Roman" panose="02020603050405020304" pitchFamily="18" charset="0"/>
                <a:cs typeface="Times New Roman" panose="02020603050405020304" pitchFamily="18" charset="0"/>
              </a:rPr>
              <a:t>Ishdan maqsad</a:t>
            </a:r>
            <a:r>
              <a:rPr lang="uz-Cyrl-UZ" dirty="0">
                <a:solidFill>
                  <a:schemeClr val="tx1"/>
                </a:solidFill>
                <a:latin typeface="Times New Roman" panose="02020603050405020304" pitchFamily="18" charset="0"/>
                <a:cs typeface="Times New Roman" panose="02020603050405020304" pitchFamily="18" charset="0"/>
              </a:rPr>
              <a:t> – Hayot faoliyati xavfsizligi bo‘yicha huquqiy hujjatlar mazmuni bilan tanishish va ulardan amalda foydalana bilish</a:t>
            </a:r>
            <a:r>
              <a:rPr lang="uz-Cyrl-UZ" dirty="0" smtClean="0">
                <a:solidFill>
                  <a:schemeClr val="tx1"/>
                </a:solidFill>
                <a:latin typeface="Times New Roman" panose="02020603050405020304" pitchFamily="18" charset="0"/>
                <a:cs typeface="Times New Roman" panose="02020603050405020304" pitchFamily="18" charset="0"/>
              </a:rPr>
              <a:t>.</a:t>
            </a:r>
            <a:endParaRPr lang="ru-RU"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0" y="1557338"/>
            <a:ext cx="12192000" cy="5300661"/>
          </a:xfrm>
        </p:spPr>
        <p:txBody>
          <a:bodyPr>
            <a:noAutofit/>
          </a:bodyPr>
          <a:lstStyle/>
          <a:p>
            <a:pPr marL="0" indent="0"/>
            <a:r>
              <a:rPr lang="uz-Cyrl-UZ" sz="2200" dirty="0">
                <a:solidFill>
                  <a:schemeClr val="tx1"/>
                </a:solidFill>
              </a:rPr>
              <a:t>Davlatimizning iqtisodiy va ijtimoiy siyosatida sanoatni texnik jihatdan qayta qurollantirish, og‘ir va murakkab jarayonlarni kompleks mexanizatsiyalash va avtomatlashtirish, og‘ir qo‘l mehnatini muntazam qisqartirib borish, korxonalarni zamonaviy mehnat muhofazasi vositalari bilan jihozlash masalalariga katta ahamiyat </a:t>
            </a:r>
            <a:r>
              <a:rPr lang="uz-Cyrl-UZ" sz="2200" dirty="0" smtClean="0">
                <a:solidFill>
                  <a:schemeClr val="tx1"/>
                </a:solidFill>
              </a:rPr>
              <a:t>beril</a:t>
            </a:r>
            <a:r>
              <a:rPr lang="en-US" sz="2200" dirty="0" err="1" smtClean="0">
                <a:solidFill>
                  <a:schemeClr val="tx1"/>
                </a:solidFill>
              </a:rPr>
              <a:t>ib</a:t>
            </a:r>
            <a:r>
              <a:rPr lang="en-US" sz="2200" dirty="0" smtClean="0">
                <a:solidFill>
                  <a:schemeClr val="tx1"/>
                </a:solidFill>
              </a:rPr>
              <a:t> </a:t>
            </a:r>
            <a:r>
              <a:rPr lang="en-US" sz="2200" dirty="0" err="1" smtClean="0">
                <a:solidFill>
                  <a:schemeClr val="tx1"/>
                </a:solidFill>
              </a:rPr>
              <a:t>kelinmoqda</a:t>
            </a:r>
            <a:r>
              <a:rPr lang="uz-Cyrl-UZ" sz="2200" dirty="0" smtClean="0">
                <a:solidFill>
                  <a:schemeClr val="tx1"/>
                </a:solidFill>
              </a:rPr>
              <a:t>. </a:t>
            </a:r>
            <a:r>
              <a:rPr lang="uz-Cyrl-UZ" sz="2200" dirty="0">
                <a:solidFill>
                  <a:schemeClr val="tx1"/>
                </a:solidFill>
              </a:rPr>
              <a:t>Unda ishlovchilarning, ayniqsa ayollar va balog‘at yoshiga ye</a:t>
            </a:r>
            <a:r>
              <a:rPr lang="en-US" sz="2200" dirty="0">
                <a:solidFill>
                  <a:schemeClr val="tx1"/>
                </a:solidFill>
              </a:rPr>
              <a:t>t</a:t>
            </a:r>
            <a:r>
              <a:rPr lang="uz-Cyrl-UZ" sz="2200" dirty="0">
                <a:solidFill>
                  <a:schemeClr val="tx1"/>
                </a:solidFill>
              </a:rPr>
              <a:t>maganlarning mehnat va turmush sharoitlarini yaxshilashga alohida o‘rin </a:t>
            </a:r>
            <a:r>
              <a:rPr lang="en-US" sz="2200" dirty="0" err="1" smtClean="0">
                <a:solidFill>
                  <a:schemeClr val="tx1"/>
                </a:solidFill>
              </a:rPr>
              <a:t>egallagan</a:t>
            </a:r>
            <a:r>
              <a:rPr lang="uz-Cyrl-UZ" sz="2200" dirty="0" smtClean="0">
                <a:solidFill>
                  <a:schemeClr val="tx1"/>
                </a:solidFill>
              </a:rPr>
              <a:t>.</a:t>
            </a:r>
            <a:endParaRPr lang="en-US" sz="2200" dirty="0" smtClean="0">
              <a:solidFill>
                <a:schemeClr val="tx1"/>
              </a:solidFill>
            </a:endParaRPr>
          </a:p>
          <a:p>
            <a:pPr marL="0" indent="0"/>
            <a:r>
              <a:rPr lang="en-US" sz="2200" dirty="0" err="1" smtClean="0">
                <a:solidFill>
                  <a:schemeClr val="tx1"/>
                </a:solidFill>
              </a:rPr>
              <a:t>Ishchi</a:t>
            </a:r>
            <a:r>
              <a:rPr lang="en-US" sz="2200" dirty="0" smtClean="0">
                <a:solidFill>
                  <a:schemeClr val="tx1"/>
                </a:solidFill>
              </a:rPr>
              <a:t> </a:t>
            </a:r>
            <a:r>
              <a:rPr lang="en-US" sz="2200" dirty="0" err="1" smtClean="0">
                <a:solidFill>
                  <a:schemeClr val="tx1"/>
                </a:solidFill>
              </a:rPr>
              <a:t>xodimlar</a:t>
            </a:r>
            <a:r>
              <a:rPr lang="uz-Cyrl-UZ" sz="2200" dirty="0" smtClean="0">
                <a:solidFill>
                  <a:schemeClr val="tx1"/>
                </a:solidFill>
              </a:rPr>
              <a:t>ning </a:t>
            </a:r>
            <a:r>
              <a:rPr lang="uz-Cyrl-UZ" sz="2200" dirty="0">
                <a:solidFill>
                  <a:schemeClr val="tx1"/>
                </a:solidFill>
              </a:rPr>
              <a:t>hayotini va sog‘ligini muhofaza qilish, xavfsizish sharoitlarini  yaratish O‘zbekiston Respublikasining davlat </a:t>
            </a:r>
            <a:r>
              <a:rPr lang="uz-Cyrl-UZ" sz="2200" dirty="0" smtClean="0">
                <a:solidFill>
                  <a:schemeClr val="tx1"/>
                </a:solidFill>
              </a:rPr>
              <a:t>siyosati</a:t>
            </a:r>
            <a:r>
              <a:rPr lang="en-US" sz="2200" dirty="0" smtClean="0">
                <a:solidFill>
                  <a:schemeClr val="tx1"/>
                </a:solidFill>
              </a:rPr>
              <a:t>da </a:t>
            </a:r>
            <a:r>
              <a:rPr lang="en-US" sz="2200" dirty="0" err="1" smtClean="0">
                <a:solidFill>
                  <a:schemeClr val="tx1"/>
                </a:solidFill>
              </a:rPr>
              <a:t>muxim</a:t>
            </a:r>
            <a:r>
              <a:rPr lang="en-US" sz="2200" dirty="0" smtClean="0">
                <a:solidFill>
                  <a:schemeClr val="tx1"/>
                </a:solidFill>
              </a:rPr>
              <a:t> </a:t>
            </a:r>
            <a:r>
              <a:rPr lang="en-US" sz="2200" dirty="0" err="1" smtClean="0">
                <a:solidFill>
                  <a:schemeClr val="tx1"/>
                </a:solidFill>
              </a:rPr>
              <a:t>ahamiyat</a:t>
            </a:r>
            <a:r>
              <a:rPr lang="en-US" sz="2200" dirty="0" smtClean="0">
                <a:solidFill>
                  <a:schemeClr val="tx1"/>
                </a:solidFill>
              </a:rPr>
              <a:t> </a:t>
            </a:r>
            <a:r>
              <a:rPr lang="en-US" sz="2200" dirty="0" err="1" smtClean="0">
                <a:solidFill>
                  <a:schemeClr val="tx1"/>
                </a:solidFill>
              </a:rPr>
              <a:t>kasb</a:t>
            </a:r>
            <a:r>
              <a:rPr lang="en-US" sz="2200" dirty="0" smtClean="0">
                <a:solidFill>
                  <a:schemeClr val="tx1"/>
                </a:solidFill>
              </a:rPr>
              <a:t> </a:t>
            </a:r>
            <a:r>
              <a:rPr lang="en-US" sz="2200" dirty="0" err="1" smtClean="0">
                <a:solidFill>
                  <a:schemeClr val="tx1"/>
                </a:solidFill>
              </a:rPr>
              <a:t>etadi</a:t>
            </a:r>
            <a:r>
              <a:rPr lang="uz-Cyrl-UZ" sz="2200" dirty="0" smtClean="0">
                <a:solidFill>
                  <a:schemeClr val="tx1"/>
                </a:solidFill>
              </a:rPr>
              <a:t>. </a:t>
            </a:r>
            <a:r>
              <a:rPr lang="uz-Cyrl-UZ" sz="2200" dirty="0">
                <a:solidFill>
                  <a:schemeClr val="tx1"/>
                </a:solidFill>
              </a:rPr>
              <a:t>Bularning huquqiy asoslari esa O‘zbekiston Respublikasi Konstitutsiyasi, Mehnat kodeksi va mehnat muhofazasi haqidagi </a:t>
            </a:r>
            <a:r>
              <a:rPr lang="uz-Cyrl-UZ" sz="2200" dirty="0" smtClean="0">
                <a:solidFill>
                  <a:schemeClr val="tx1"/>
                </a:solidFill>
              </a:rPr>
              <a:t>qonunlar</a:t>
            </a:r>
            <a:r>
              <a:rPr lang="en-US" sz="2200" dirty="0" smtClean="0">
                <a:solidFill>
                  <a:schemeClr val="tx1"/>
                </a:solidFill>
              </a:rPr>
              <a:t> </a:t>
            </a:r>
            <a:r>
              <a:rPr lang="en-US" sz="2200" dirty="0" err="1" smtClean="0">
                <a:solidFill>
                  <a:schemeClr val="tx1"/>
                </a:solidFill>
              </a:rPr>
              <a:t>hisoblanadi</a:t>
            </a:r>
            <a:r>
              <a:rPr lang="uz-Cyrl-UZ" sz="2200" dirty="0" smtClean="0">
                <a:solidFill>
                  <a:schemeClr val="tx1"/>
                </a:solidFill>
              </a:rPr>
              <a:t>.</a:t>
            </a:r>
            <a:endParaRPr lang="en-US" sz="2200" dirty="0" smtClean="0">
              <a:solidFill>
                <a:schemeClr val="tx1"/>
              </a:solidFill>
            </a:endParaRPr>
          </a:p>
          <a:p>
            <a:pPr marL="0" indent="0"/>
            <a:r>
              <a:rPr lang="uz-Cyrl-UZ" sz="2200" dirty="0">
                <a:solidFill>
                  <a:schemeClr val="tx1"/>
                </a:solidFill>
              </a:rPr>
              <a:t>Ushbu hujjatlarning asosiy </a:t>
            </a:r>
            <a:r>
              <a:rPr lang="uz-Cyrl-UZ" sz="2200" dirty="0" smtClean="0">
                <a:solidFill>
                  <a:schemeClr val="tx1"/>
                </a:solidFill>
              </a:rPr>
              <a:t>mazmuni </a:t>
            </a:r>
            <a:r>
              <a:rPr lang="uz-Cyrl-UZ" sz="2200" dirty="0">
                <a:solidFill>
                  <a:schemeClr val="tx1"/>
                </a:solidFill>
              </a:rPr>
              <a:t>ularda ko‘rsatilgan </a:t>
            </a:r>
            <a:r>
              <a:rPr lang="uz-Cyrl-UZ" sz="2200" dirty="0" smtClean="0">
                <a:solidFill>
                  <a:schemeClr val="tx1"/>
                </a:solidFill>
              </a:rPr>
              <a:t>nizomlar</a:t>
            </a:r>
            <a:r>
              <a:rPr lang="en-US" sz="2200" dirty="0" err="1" smtClean="0">
                <a:solidFill>
                  <a:schemeClr val="tx1"/>
                </a:solidFill>
              </a:rPr>
              <a:t>i</a:t>
            </a:r>
            <a:r>
              <a:rPr lang="en-US" sz="2200" dirty="0" smtClean="0">
                <a:solidFill>
                  <a:schemeClr val="tx1"/>
                </a:solidFill>
              </a:rPr>
              <a:t>,</a:t>
            </a:r>
            <a:r>
              <a:rPr lang="uz-Cyrl-UZ" sz="2200" dirty="0" smtClean="0">
                <a:solidFill>
                  <a:schemeClr val="tx1"/>
                </a:solidFill>
              </a:rPr>
              <a:t> </a:t>
            </a:r>
            <a:r>
              <a:rPr lang="uz-Cyrl-UZ" sz="2200" dirty="0">
                <a:solidFill>
                  <a:schemeClr val="tx1"/>
                </a:solidFill>
              </a:rPr>
              <a:t>korxona rahbarlari va mehnat muhofazasi bo‘limi xodimlari vazifalarining asosiy va ajralmas qismi hisoblanadi.  Shuning uchun bu masalalarni chuqurroq o‘rganish va tahlil qilish </a:t>
            </a:r>
            <a:r>
              <a:rPr lang="en-US" sz="2200" dirty="0" err="1" smtClean="0">
                <a:solidFill>
                  <a:schemeClr val="tx1"/>
                </a:solidFill>
              </a:rPr>
              <a:t>har</a:t>
            </a:r>
            <a:r>
              <a:rPr lang="en-US" sz="2200" dirty="0" smtClean="0">
                <a:solidFill>
                  <a:schemeClr val="tx1"/>
                </a:solidFill>
              </a:rPr>
              <a:t> </a:t>
            </a:r>
            <a:r>
              <a:rPr lang="en-US" sz="2200" dirty="0" err="1" smtClean="0">
                <a:solidFill>
                  <a:schemeClr val="tx1"/>
                </a:solidFill>
              </a:rPr>
              <a:t>bir</a:t>
            </a:r>
            <a:r>
              <a:rPr lang="en-US" sz="2200" dirty="0" smtClean="0">
                <a:solidFill>
                  <a:schemeClr val="tx1"/>
                </a:solidFill>
              </a:rPr>
              <a:t> </a:t>
            </a:r>
            <a:r>
              <a:rPr lang="en-US" sz="2200" dirty="0" err="1" smtClean="0">
                <a:solidFill>
                  <a:schemeClr val="tx1"/>
                </a:solidFill>
              </a:rPr>
              <a:t>ishchi</a:t>
            </a:r>
            <a:r>
              <a:rPr lang="en-US" sz="2200" dirty="0" smtClean="0">
                <a:solidFill>
                  <a:schemeClr val="tx1"/>
                </a:solidFill>
              </a:rPr>
              <a:t> </a:t>
            </a:r>
            <a:r>
              <a:rPr lang="en-US" sz="2200" dirty="0" err="1" smtClean="0">
                <a:solidFill>
                  <a:schemeClr val="tx1"/>
                </a:solidFill>
              </a:rPr>
              <a:t>xodimning</a:t>
            </a:r>
            <a:r>
              <a:rPr lang="uz-Cyrl-UZ" sz="2200" dirty="0" smtClean="0">
                <a:solidFill>
                  <a:schemeClr val="tx1"/>
                </a:solidFill>
              </a:rPr>
              <a:t> korxonalar</a:t>
            </a:r>
            <a:r>
              <a:rPr lang="en-US" sz="2200" dirty="0" smtClean="0">
                <a:solidFill>
                  <a:schemeClr val="tx1"/>
                </a:solidFill>
              </a:rPr>
              <a:t>da </a:t>
            </a:r>
            <a:r>
              <a:rPr lang="en-US" sz="2200" dirty="0" err="1" smtClean="0">
                <a:solidFill>
                  <a:schemeClr val="tx1"/>
                </a:solidFill>
              </a:rPr>
              <a:t>va</a:t>
            </a:r>
            <a:r>
              <a:rPr lang="en-US" sz="2200" dirty="0" smtClean="0">
                <a:solidFill>
                  <a:schemeClr val="tx1"/>
                </a:solidFill>
              </a:rPr>
              <a:t> </a:t>
            </a:r>
            <a:r>
              <a:rPr lang="en-US" sz="2200" dirty="0" err="1" smtClean="0">
                <a:solidFill>
                  <a:schemeClr val="tx1"/>
                </a:solidFill>
              </a:rPr>
              <a:t>ishlab</a:t>
            </a:r>
            <a:r>
              <a:rPr lang="en-US" sz="2200" dirty="0" smtClean="0">
                <a:solidFill>
                  <a:schemeClr val="tx1"/>
                </a:solidFill>
              </a:rPr>
              <a:t> </a:t>
            </a:r>
            <a:r>
              <a:rPr lang="en-US" sz="2200" dirty="0" err="1" smtClean="0">
                <a:solidFill>
                  <a:schemeClr val="tx1"/>
                </a:solidFill>
              </a:rPr>
              <a:t>chiqarish</a:t>
            </a:r>
            <a:r>
              <a:rPr lang="en-US" sz="2200" dirty="0" smtClean="0">
                <a:solidFill>
                  <a:schemeClr val="tx1"/>
                </a:solidFill>
              </a:rPr>
              <a:t> </a:t>
            </a:r>
            <a:r>
              <a:rPr lang="en-US" sz="2200" dirty="0" err="1" smtClean="0">
                <a:solidFill>
                  <a:schemeClr val="tx1"/>
                </a:solidFill>
              </a:rPr>
              <a:t>joylarida</a:t>
            </a:r>
            <a:r>
              <a:rPr lang="en-US" sz="2200" dirty="0" smtClean="0">
                <a:solidFill>
                  <a:schemeClr val="tx1"/>
                </a:solidFill>
              </a:rPr>
              <a:t> </a:t>
            </a:r>
            <a:r>
              <a:rPr lang="en-US" sz="2200" dirty="0" err="1" smtClean="0">
                <a:solidFill>
                  <a:schemeClr val="tx1"/>
                </a:solidFill>
              </a:rPr>
              <a:t>o’ziga</a:t>
            </a:r>
            <a:r>
              <a:rPr lang="en-US" sz="2200" dirty="0" smtClean="0">
                <a:solidFill>
                  <a:schemeClr val="tx1"/>
                </a:solidFill>
              </a:rPr>
              <a:t> </a:t>
            </a:r>
            <a:r>
              <a:rPr lang="en-US" sz="2200" dirty="0" err="1" smtClean="0">
                <a:solidFill>
                  <a:schemeClr val="tx1"/>
                </a:solidFill>
              </a:rPr>
              <a:t>tegishli</a:t>
            </a:r>
            <a:r>
              <a:rPr lang="en-US" sz="2200" dirty="0" smtClean="0">
                <a:solidFill>
                  <a:schemeClr val="tx1"/>
                </a:solidFill>
              </a:rPr>
              <a:t> </a:t>
            </a:r>
            <a:r>
              <a:rPr lang="en-US" sz="2200" dirty="0" err="1" smtClean="0">
                <a:solidFill>
                  <a:schemeClr val="tx1"/>
                </a:solidFill>
              </a:rPr>
              <a:t>qonun</a:t>
            </a:r>
            <a:r>
              <a:rPr lang="en-US" sz="2200" dirty="0" smtClean="0">
                <a:solidFill>
                  <a:schemeClr val="tx1"/>
                </a:solidFill>
              </a:rPr>
              <a:t> </a:t>
            </a:r>
            <a:r>
              <a:rPr lang="en-US" sz="2200" dirty="0" err="1" smtClean="0">
                <a:solidFill>
                  <a:schemeClr val="tx1"/>
                </a:solidFill>
              </a:rPr>
              <a:t>va</a:t>
            </a:r>
            <a:r>
              <a:rPr lang="en-US" sz="2200" dirty="0" smtClean="0">
                <a:solidFill>
                  <a:schemeClr val="tx1"/>
                </a:solidFill>
              </a:rPr>
              <a:t> </a:t>
            </a:r>
            <a:r>
              <a:rPr lang="en-US" sz="2200" dirty="0" err="1" smtClean="0">
                <a:solidFill>
                  <a:schemeClr val="tx1"/>
                </a:solidFill>
              </a:rPr>
              <a:t>qoidalarni</a:t>
            </a:r>
            <a:r>
              <a:rPr lang="en-US" sz="2200" dirty="0" smtClean="0">
                <a:solidFill>
                  <a:schemeClr val="tx1"/>
                </a:solidFill>
              </a:rPr>
              <a:t> </a:t>
            </a:r>
            <a:r>
              <a:rPr lang="en-US" sz="2200" dirty="0" err="1" smtClean="0">
                <a:solidFill>
                  <a:schemeClr val="tx1"/>
                </a:solidFill>
              </a:rPr>
              <a:t>bilishi</a:t>
            </a:r>
            <a:r>
              <a:rPr lang="en-US" sz="2200" dirty="0" smtClean="0">
                <a:solidFill>
                  <a:schemeClr val="tx1"/>
                </a:solidFill>
              </a:rPr>
              <a:t> </a:t>
            </a:r>
            <a:r>
              <a:rPr lang="en-US" sz="2200" dirty="0" err="1" smtClean="0">
                <a:solidFill>
                  <a:schemeClr val="tx1"/>
                </a:solidFill>
              </a:rPr>
              <a:t>zarur</a:t>
            </a:r>
            <a:r>
              <a:rPr lang="en-US" sz="2200" dirty="0" smtClean="0">
                <a:solidFill>
                  <a:schemeClr val="tx1"/>
                </a:solidFill>
              </a:rPr>
              <a:t> </a:t>
            </a:r>
            <a:r>
              <a:rPr lang="en-US" sz="2200" dirty="0" err="1" smtClean="0">
                <a:solidFill>
                  <a:schemeClr val="tx1"/>
                </a:solidFill>
              </a:rPr>
              <a:t>hisoblanadi</a:t>
            </a:r>
            <a:r>
              <a:rPr lang="uz-Cyrl-UZ" sz="2200" dirty="0" smtClean="0">
                <a:solidFill>
                  <a:schemeClr val="tx1"/>
                </a:solidFill>
              </a:rPr>
              <a:t>.</a:t>
            </a:r>
            <a:endParaRPr lang="ru-RU" sz="2200" dirty="0">
              <a:solidFill>
                <a:schemeClr val="tx1"/>
              </a:solidFill>
            </a:endParaRPr>
          </a:p>
        </p:txBody>
      </p:sp>
    </p:spTree>
    <p:extLst>
      <p:ext uri="{BB962C8B-B14F-4D97-AF65-F5344CB8AC3E}">
        <p14:creationId xmlns:p14="http://schemas.microsoft.com/office/powerpoint/2010/main" val="25909229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1320800"/>
          </a:xfrm>
        </p:spPr>
        <p:txBody>
          <a:bodyPr>
            <a:normAutofit/>
          </a:bodyPr>
          <a:lstStyle/>
          <a:p>
            <a:pPr algn="ctr"/>
            <a:r>
              <a:rPr lang="uz-Cyrl-UZ" b="1" dirty="0">
                <a:solidFill>
                  <a:schemeClr val="tx1"/>
                </a:solidFill>
                <a:latin typeface="Times New Roman" panose="02020603050405020304" pitchFamily="18" charset="0"/>
                <a:cs typeface="Times New Roman" panose="02020603050405020304" pitchFamily="18" charset="0"/>
              </a:rPr>
              <a:t>O‘zbekiston Respublikasida mehnat muhofazasining huquqiy asoslarini belgilovchi hujjatlarning mazmuni</a:t>
            </a:r>
            <a:r>
              <a:rPr lang="en-US" b="1" dirty="0" smtClean="0">
                <a:solidFill>
                  <a:schemeClr val="tx1"/>
                </a:solidFill>
                <a:latin typeface="Times New Roman" panose="02020603050405020304" pitchFamily="18" charset="0"/>
                <a:cs typeface="Times New Roman" panose="02020603050405020304" pitchFamily="18" charset="0"/>
              </a:rPr>
              <a:t>.</a:t>
            </a:r>
            <a:endParaRPr lang="ru-RU"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0" y="1320800"/>
            <a:ext cx="12192000" cy="5537199"/>
          </a:xfrm>
        </p:spPr>
        <p:txBody>
          <a:bodyPr>
            <a:normAutofit lnSpcReduction="10000"/>
          </a:bodyPr>
          <a:lstStyle/>
          <a:p>
            <a:pPr marL="0" indent="0"/>
            <a:r>
              <a:rPr lang="uz-Cyrl-UZ" sz="2400" dirty="0">
                <a:solidFill>
                  <a:schemeClr val="tx1"/>
                </a:solidFill>
                <a:latin typeface="Times New Roman" panose="02020603050405020304" pitchFamily="18" charset="0"/>
                <a:cs typeface="Times New Roman" panose="02020603050405020304" pitchFamily="18" charset="0"/>
              </a:rPr>
              <a:t>O‘zbekiston Respublikasi </a:t>
            </a:r>
            <a:r>
              <a:rPr lang="uz-Cyrl-UZ" sz="2400" dirty="0" smtClean="0">
                <a:solidFill>
                  <a:schemeClr val="tx1"/>
                </a:solidFill>
                <a:latin typeface="Times New Roman" panose="02020603050405020304" pitchFamily="18" charset="0"/>
                <a:cs typeface="Times New Roman" panose="02020603050405020304" pitchFamily="18" charset="0"/>
              </a:rPr>
              <a:t>o‘z </a:t>
            </a:r>
            <a:r>
              <a:rPr lang="uz-Cyrl-UZ" sz="2400" dirty="0">
                <a:solidFill>
                  <a:schemeClr val="tx1"/>
                </a:solidFill>
                <a:latin typeface="Times New Roman" panose="02020603050405020304" pitchFamily="18" charset="0"/>
                <a:cs typeface="Times New Roman" panose="02020603050405020304" pitchFamily="18" charset="0"/>
              </a:rPr>
              <a:t>mustaqilligini qo‘lga kiritgach, 1992 yil 8-dekabrda O‘zbekiston Respublikasi Konstitutsiyasini qabul qildi. Unda inson huquqlari me’yorlariga, hozirgi va kelgusi avlodlar oldida yuksak javobgarlikni </a:t>
            </a:r>
            <a:r>
              <a:rPr lang="uz-Cyrl-UZ" sz="2400" dirty="0" smtClean="0">
                <a:solidFill>
                  <a:schemeClr val="tx1"/>
                </a:solidFill>
                <a:latin typeface="Times New Roman" panose="02020603050405020304" pitchFamily="18" charset="0"/>
                <a:cs typeface="Times New Roman" panose="02020603050405020304" pitchFamily="18" charset="0"/>
              </a:rPr>
              <a:t>his</a:t>
            </a:r>
            <a:r>
              <a:rPr lang="en-US" sz="2400" dirty="0" smtClean="0">
                <a:solidFill>
                  <a:schemeClr val="tx1"/>
                </a:solidFill>
                <a:latin typeface="Times New Roman" panose="02020603050405020304" pitchFamily="18" charset="0"/>
                <a:cs typeface="Times New Roman" panose="02020603050405020304" pitchFamily="18" charset="0"/>
              </a:rPr>
              <a:t> </a:t>
            </a:r>
            <a:r>
              <a:rPr lang="uz-Cyrl-UZ" sz="2400" dirty="0" smtClean="0">
                <a:solidFill>
                  <a:schemeClr val="tx1"/>
                </a:solidFill>
                <a:latin typeface="Times New Roman" panose="02020603050405020304" pitchFamily="18" charset="0"/>
                <a:cs typeface="Times New Roman" panose="02020603050405020304" pitchFamily="18" charset="0"/>
              </a:rPr>
              <a:t>qilgan </a:t>
            </a:r>
            <a:r>
              <a:rPr lang="uz-Cyrl-UZ" sz="2400" dirty="0">
                <a:solidFill>
                  <a:schemeClr val="tx1"/>
                </a:solidFill>
                <a:latin typeface="Times New Roman" panose="02020603050405020304" pitchFamily="18" charset="0"/>
                <a:cs typeface="Times New Roman" panose="02020603050405020304" pitchFamily="18" charset="0"/>
              </a:rPr>
              <a:t>holda, davlat suveriniteti prinsiplariga amal </a:t>
            </a:r>
            <a:r>
              <a:rPr lang="uz-Cyrl-UZ" sz="2400" dirty="0" smtClean="0">
                <a:solidFill>
                  <a:schemeClr val="tx1"/>
                </a:solidFill>
                <a:latin typeface="Times New Roman" panose="02020603050405020304" pitchFamily="18" charset="0"/>
                <a:cs typeface="Times New Roman" panose="02020603050405020304" pitchFamily="18" charset="0"/>
              </a:rPr>
              <a:t>qilish</a:t>
            </a:r>
            <a:r>
              <a:rPr lang="en-US" sz="2400" dirty="0" smtClean="0">
                <a:solidFill>
                  <a:schemeClr val="tx1"/>
                </a:solidFill>
                <a:latin typeface="Times New Roman" panose="02020603050405020304" pitchFamily="18" charset="0"/>
                <a:cs typeface="Times New Roman" panose="02020603050405020304" pitchFamily="18" charset="0"/>
              </a:rPr>
              <a:t> </a:t>
            </a:r>
            <a:r>
              <a:rPr lang="en-US" sz="2400" dirty="0" err="1" smtClean="0">
                <a:solidFill>
                  <a:schemeClr val="tx1"/>
                </a:solidFill>
                <a:latin typeface="Times New Roman" panose="02020603050405020304" pitchFamily="18" charset="0"/>
                <a:cs typeface="Times New Roman" panose="02020603050405020304" pitchFamily="18" charset="0"/>
              </a:rPr>
              <a:t>belgilangan</a:t>
            </a:r>
            <a:r>
              <a:rPr lang="uz-Cyrl-UZ" sz="2400" dirty="0" smtClean="0">
                <a:solidFill>
                  <a:schemeClr val="tx1"/>
                </a:solidFill>
                <a:latin typeface="Times New Roman" panose="02020603050405020304" pitchFamily="18" charset="0"/>
                <a:cs typeface="Times New Roman" panose="02020603050405020304" pitchFamily="18" charset="0"/>
              </a:rPr>
              <a:t>. </a:t>
            </a:r>
            <a:endParaRPr lang="en-US" sz="2400" dirty="0" smtClean="0">
              <a:solidFill>
                <a:schemeClr val="tx1"/>
              </a:solidFill>
              <a:latin typeface="Times New Roman" panose="02020603050405020304" pitchFamily="18" charset="0"/>
              <a:cs typeface="Times New Roman" panose="02020603050405020304" pitchFamily="18" charset="0"/>
            </a:endParaRPr>
          </a:p>
          <a:p>
            <a:pPr marL="0" indent="0"/>
            <a:r>
              <a:rPr lang="uz-Cyrl-UZ" sz="2400" dirty="0">
                <a:solidFill>
                  <a:schemeClr val="tx1"/>
                </a:solidFill>
                <a:latin typeface="Times New Roman" panose="02020603050405020304" pitchFamily="18" charset="0"/>
                <a:cs typeface="Times New Roman" panose="02020603050405020304" pitchFamily="18" charset="0"/>
              </a:rPr>
              <a:t>Konstitutsiyada aniq qilib insonning va har bir fuqoroning ozodligi asosiy huquqlari va vazifalari yozib qo‘yilgan. Ha bir fuqoroning ozodligi, siyosiy huquqlari bilan bir qatorda, uning iqtisodiy va ijtimoiy huquqlari, shu jumladan mehnat muhofazasi borasidagi huquqlari ham yozib qo‘yilgan</a:t>
            </a:r>
            <a:r>
              <a:rPr lang="uz-Cyrl-UZ" sz="2400" dirty="0" smtClean="0">
                <a:solidFill>
                  <a:schemeClr val="tx1"/>
                </a:solidFill>
                <a:latin typeface="Times New Roman" panose="02020603050405020304" pitchFamily="18" charset="0"/>
                <a:cs typeface="Times New Roman" panose="02020603050405020304" pitchFamily="18" charset="0"/>
              </a:rPr>
              <a:t>.</a:t>
            </a:r>
            <a:endParaRPr lang="en-US" sz="2400" dirty="0" smtClean="0">
              <a:solidFill>
                <a:schemeClr val="tx1"/>
              </a:solidFill>
              <a:latin typeface="Times New Roman" panose="02020603050405020304" pitchFamily="18" charset="0"/>
              <a:cs typeface="Times New Roman" panose="02020603050405020304" pitchFamily="18" charset="0"/>
            </a:endParaRPr>
          </a:p>
          <a:p>
            <a:pPr marL="0" indent="0"/>
            <a:r>
              <a:rPr lang="uz-Cyrl-UZ" sz="2400" dirty="0">
                <a:solidFill>
                  <a:schemeClr val="tx1"/>
                </a:solidFill>
                <a:latin typeface="Times New Roman" panose="02020603050405020304" pitchFamily="18" charset="0"/>
                <a:cs typeface="Times New Roman" panose="02020603050405020304" pitchFamily="18" charset="0"/>
              </a:rPr>
              <a:t>O‘zbekiston Respublikasi Konstitutsiyasida : “Har bir fuqaro ishlash huquqiga, erkin kasb tanlash huquqiga, adolatli ish sharoitlariga va qonunda belgilangan asosiy </a:t>
            </a:r>
            <a:r>
              <a:rPr lang="uz-Cyrl-UZ" sz="2400" dirty="0" smtClean="0">
                <a:solidFill>
                  <a:schemeClr val="tx1"/>
                </a:solidFill>
                <a:latin typeface="Times New Roman" panose="02020603050405020304" pitchFamily="18" charset="0"/>
                <a:cs typeface="Times New Roman" panose="02020603050405020304" pitchFamily="18" charset="0"/>
              </a:rPr>
              <a:t>ishsizlikdan </a:t>
            </a:r>
            <a:r>
              <a:rPr lang="uz-Cyrl-UZ" sz="2400" dirty="0">
                <a:solidFill>
                  <a:schemeClr val="tx1"/>
                </a:solidFill>
                <a:latin typeface="Times New Roman" panose="02020603050405020304" pitchFamily="18" charset="0"/>
                <a:cs typeface="Times New Roman" panose="02020603050405020304" pitchFamily="18" charset="0"/>
              </a:rPr>
              <a:t>himoyalanish huquqiga egadir” (</a:t>
            </a:r>
            <a:r>
              <a:rPr lang="uz-Cyrl-UZ" sz="2400" dirty="0" smtClean="0">
                <a:solidFill>
                  <a:schemeClr val="tx1"/>
                </a:solidFill>
                <a:latin typeface="Times New Roman" panose="02020603050405020304" pitchFamily="18" charset="0"/>
                <a:cs typeface="Times New Roman" panose="02020603050405020304" pitchFamily="18" charset="0"/>
              </a:rPr>
              <a:t>37-modda). </a:t>
            </a:r>
            <a:endParaRPr lang="ru-RU" sz="2400" dirty="0">
              <a:solidFill>
                <a:schemeClr val="tx1"/>
              </a:solidFill>
              <a:latin typeface="Times New Roman" panose="02020603050405020304" pitchFamily="18" charset="0"/>
              <a:cs typeface="Times New Roman" panose="02020603050405020304" pitchFamily="18" charset="0"/>
            </a:endParaRPr>
          </a:p>
          <a:p>
            <a:pPr marL="0" indent="0"/>
            <a:r>
              <a:rPr lang="uz-Cyrl-UZ" sz="2400" dirty="0">
                <a:solidFill>
                  <a:schemeClr val="tx1"/>
                </a:solidFill>
                <a:latin typeface="Times New Roman" panose="02020603050405020304" pitchFamily="18" charset="0"/>
                <a:cs typeface="Times New Roman" panose="02020603050405020304" pitchFamily="18" charset="0"/>
              </a:rPr>
              <a:t> “Har bir fuqaro </a:t>
            </a:r>
            <a:r>
              <a:rPr lang="en-US" sz="2400" dirty="0" err="1" smtClean="0">
                <a:solidFill>
                  <a:schemeClr val="tx1"/>
                </a:solidFill>
                <a:latin typeface="Times New Roman" panose="02020603050405020304" pitchFamily="18" charset="0"/>
                <a:cs typeface="Times New Roman" panose="02020603050405020304" pitchFamily="18" charset="0"/>
              </a:rPr>
              <a:t>nafaqa</a:t>
            </a:r>
            <a:r>
              <a:rPr lang="en-US" sz="2400" dirty="0" smtClean="0">
                <a:solidFill>
                  <a:schemeClr val="tx1"/>
                </a:solidFill>
                <a:latin typeface="Times New Roman" panose="02020603050405020304" pitchFamily="18" charset="0"/>
                <a:cs typeface="Times New Roman" panose="02020603050405020304" pitchFamily="18" charset="0"/>
              </a:rPr>
              <a:t> </a:t>
            </a:r>
            <a:r>
              <a:rPr lang="en-US" sz="2400" dirty="0" err="1" smtClean="0">
                <a:solidFill>
                  <a:schemeClr val="tx1"/>
                </a:solidFill>
                <a:latin typeface="Times New Roman" panose="02020603050405020304" pitchFamily="18" charset="0"/>
                <a:cs typeface="Times New Roman" panose="02020603050405020304" pitchFamily="18" charset="0"/>
              </a:rPr>
              <a:t>yoshiga</a:t>
            </a:r>
            <a:r>
              <a:rPr lang="en-US" sz="2400" dirty="0" smtClean="0">
                <a:solidFill>
                  <a:schemeClr val="tx1"/>
                </a:solidFill>
                <a:latin typeface="Times New Roman" panose="02020603050405020304" pitchFamily="18" charset="0"/>
                <a:cs typeface="Times New Roman" panose="02020603050405020304" pitchFamily="18" charset="0"/>
              </a:rPr>
              <a:t> </a:t>
            </a:r>
            <a:r>
              <a:rPr lang="en-US" sz="2400" dirty="0" err="1" smtClean="0">
                <a:solidFill>
                  <a:schemeClr val="tx1"/>
                </a:solidFill>
                <a:latin typeface="Times New Roman" panose="02020603050405020304" pitchFamily="18" charset="0"/>
                <a:cs typeface="Times New Roman" panose="02020603050405020304" pitchFamily="18" charset="0"/>
              </a:rPr>
              <a:t>yetganda</a:t>
            </a:r>
            <a:r>
              <a:rPr lang="uz-Cyrl-UZ" sz="2400" dirty="0" smtClean="0">
                <a:solidFill>
                  <a:schemeClr val="tx1"/>
                </a:solidFill>
                <a:latin typeface="Times New Roman" panose="02020603050405020304" pitchFamily="18" charset="0"/>
                <a:cs typeface="Times New Roman" panose="02020603050405020304" pitchFamily="18" charset="0"/>
              </a:rPr>
              <a:t>, </a:t>
            </a:r>
            <a:r>
              <a:rPr lang="uz-Cyrl-UZ" sz="2400" dirty="0">
                <a:solidFill>
                  <a:schemeClr val="tx1"/>
                </a:solidFill>
                <a:latin typeface="Times New Roman" panose="02020603050405020304" pitchFamily="18" charset="0"/>
                <a:cs typeface="Times New Roman" panose="02020603050405020304" pitchFamily="18" charset="0"/>
              </a:rPr>
              <a:t>mehnat qobiliyatini </a:t>
            </a:r>
            <a:r>
              <a:rPr lang="uz-Cyrl-UZ" sz="2400" dirty="0" smtClean="0">
                <a:solidFill>
                  <a:schemeClr val="tx1"/>
                </a:solidFill>
                <a:latin typeface="Times New Roman" panose="02020603050405020304" pitchFamily="18" charset="0"/>
                <a:cs typeface="Times New Roman" panose="02020603050405020304" pitchFamily="18" charset="0"/>
              </a:rPr>
              <a:t>yo‘qotganda </a:t>
            </a:r>
            <a:r>
              <a:rPr lang="uz-Cyrl-UZ" sz="2400" dirty="0">
                <a:solidFill>
                  <a:schemeClr val="tx1"/>
                </a:solidFill>
                <a:latin typeface="Times New Roman" panose="02020603050405020304" pitchFamily="18" charset="0"/>
                <a:cs typeface="Times New Roman" panose="02020603050405020304" pitchFamily="18" charset="0"/>
              </a:rPr>
              <a:t>boquvchisidan </a:t>
            </a:r>
            <a:r>
              <a:rPr lang="uz-Cyrl-UZ" sz="2400" dirty="0" smtClean="0">
                <a:solidFill>
                  <a:schemeClr val="tx1"/>
                </a:solidFill>
                <a:latin typeface="Times New Roman" panose="02020603050405020304" pitchFamily="18" charset="0"/>
                <a:cs typeface="Times New Roman" panose="02020603050405020304" pitchFamily="18" charset="0"/>
              </a:rPr>
              <a:t>ajralganda </a:t>
            </a:r>
            <a:r>
              <a:rPr lang="uz-Cyrl-UZ" sz="2400" dirty="0">
                <a:solidFill>
                  <a:schemeClr val="tx1"/>
                </a:solidFill>
                <a:latin typeface="Times New Roman" panose="02020603050405020304" pitchFamily="18" charset="0"/>
                <a:cs typeface="Times New Roman" panose="02020603050405020304" pitchFamily="18" charset="0"/>
              </a:rPr>
              <a:t>va boshqa qonunda ko‘rsatilgan hollarda ijtimoiy ta’minot huquqiga egadir”. (39-modda).</a:t>
            </a:r>
            <a:endParaRPr lang="ru-RU" sz="2400" dirty="0">
              <a:solidFill>
                <a:schemeClr val="tx1"/>
              </a:solidFill>
              <a:latin typeface="Times New Roman" panose="02020603050405020304" pitchFamily="18" charset="0"/>
              <a:cs typeface="Times New Roman" panose="02020603050405020304" pitchFamily="18" charset="0"/>
            </a:endParaRPr>
          </a:p>
          <a:p>
            <a:endParaRPr lang="ru-RU" dirty="0"/>
          </a:p>
          <a:p>
            <a:endParaRPr lang="ru-RU"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094429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12192000" cy="6858000"/>
          </a:xfrm>
        </p:spPr>
        <p:txBody>
          <a:bodyPr>
            <a:normAutofit/>
          </a:bodyPr>
          <a:lstStyle/>
          <a:p>
            <a:pPr marL="0" indent="0"/>
            <a:r>
              <a:rPr lang="uz-Cyrl-UZ" sz="2500" dirty="0">
                <a:solidFill>
                  <a:schemeClr val="tx1"/>
                </a:solidFill>
                <a:latin typeface="Times New Roman" panose="02020603050405020304" pitchFamily="18" charset="0"/>
                <a:cs typeface="Times New Roman" panose="02020603050405020304" pitchFamily="18" charset="0"/>
              </a:rPr>
              <a:t>Konstitutsiya va mehnat kodekslaridan tashqari mehnat haqidagi huquqiy asoslarni "O‘zbekiston Respublikasining mehnat muhofazasi haqidagi qonuni" to‘ldiradi. Bu qonun MDH mamlakatlari ichida birinchilardan bo‘lib bizning respublikamizda 1993 yil 6-mayda qabul qilingan. Bu qonun mustaqil Respublikamizning mehnat muhofazasiga davlat siyosati nuqtai nazarini belgilaydi va unda quyidagi tamoyillar o‘z aksini topgan</a:t>
            </a:r>
            <a:r>
              <a:rPr lang="uz-Cyrl-UZ" sz="2500" dirty="0" smtClean="0">
                <a:solidFill>
                  <a:schemeClr val="tx1"/>
                </a:solidFill>
                <a:latin typeface="Times New Roman" panose="02020603050405020304" pitchFamily="18" charset="0"/>
                <a:cs typeface="Times New Roman" panose="02020603050405020304" pitchFamily="18" charset="0"/>
              </a:rPr>
              <a:t>:</a:t>
            </a:r>
            <a:endParaRPr lang="en-US" sz="2500" dirty="0" smtClean="0">
              <a:solidFill>
                <a:schemeClr val="tx1"/>
              </a:solidFill>
              <a:latin typeface="Times New Roman" panose="02020603050405020304" pitchFamily="18" charset="0"/>
              <a:cs typeface="Times New Roman" panose="02020603050405020304" pitchFamily="18" charset="0"/>
            </a:endParaRPr>
          </a:p>
          <a:p>
            <a:pPr marL="0" indent="0"/>
            <a:r>
              <a:rPr lang="en-US" sz="2500" dirty="0">
                <a:solidFill>
                  <a:schemeClr val="tx1"/>
                </a:solidFill>
                <a:latin typeface="Times New Roman" panose="02020603050405020304" pitchFamily="18" charset="0"/>
                <a:cs typeface="Times New Roman" panose="02020603050405020304" pitchFamily="18" charset="0"/>
              </a:rPr>
              <a:t>-</a:t>
            </a:r>
            <a:r>
              <a:rPr lang="uz-Cyrl-UZ" sz="2500" dirty="0">
                <a:solidFill>
                  <a:schemeClr val="tx1"/>
                </a:solidFill>
                <a:latin typeface="Times New Roman" panose="02020603050405020304" pitchFamily="18" charset="0"/>
                <a:cs typeface="Times New Roman" panose="02020603050405020304" pitchFamily="18" charset="0"/>
              </a:rPr>
              <a:t>korxonaning ishlab chiqarish faoliyati natijalaridan ishlovchining sog‘ligi va hayoti qadrliroq ekanligi;</a:t>
            </a:r>
            <a:endParaRPr lang="ru-RU" sz="2500" dirty="0">
              <a:solidFill>
                <a:schemeClr val="tx1"/>
              </a:solidFill>
              <a:latin typeface="Times New Roman" panose="02020603050405020304" pitchFamily="18" charset="0"/>
              <a:cs typeface="Times New Roman" panose="02020603050405020304" pitchFamily="18" charset="0"/>
            </a:endParaRPr>
          </a:p>
          <a:p>
            <a:pPr marL="0" indent="0"/>
            <a:r>
              <a:rPr lang="uz-Cyrl-UZ" sz="2500" dirty="0">
                <a:solidFill>
                  <a:schemeClr val="tx1"/>
                </a:solidFill>
                <a:latin typeface="Times New Roman" panose="02020603050405020304" pitchFamily="18" charset="0"/>
                <a:cs typeface="Times New Roman" panose="02020603050405020304" pitchFamily="18" charset="0"/>
              </a:rPr>
              <a:t>-korxonaning mehnat muhofazasi borasidagi faoliyatini iqtisodiy, ijtimoiy va boshqa  yo‘nalishlar bilan birgalikda olib borish;</a:t>
            </a:r>
            <a:endParaRPr lang="ru-RU" sz="2500" dirty="0">
              <a:solidFill>
                <a:schemeClr val="tx1"/>
              </a:solidFill>
              <a:latin typeface="Times New Roman" panose="02020603050405020304" pitchFamily="18" charset="0"/>
              <a:cs typeface="Times New Roman" panose="02020603050405020304" pitchFamily="18" charset="0"/>
            </a:endParaRPr>
          </a:p>
          <a:p>
            <a:pPr marL="0" indent="0"/>
            <a:r>
              <a:rPr lang="uz-Cyrl-UZ" sz="2500" dirty="0">
                <a:solidFill>
                  <a:schemeClr val="tx1"/>
                </a:solidFill>
                <a:latin typeface="Times New Roman" panose="02020603050405020304" pitchFamily="18" charset="0"/>
                <a:cs typeface="Times New Roman" panose="02020603050405020304" pitchFamily="18" charset="0"/>
              </a:rPr>
              <a:t>-mulk formasi va xo‘jalik yuritish uslublaridan qat’iy nazar barcha korxonalarga mehnat muhofazasida bir xil talab qo‘yish;</a:t>
            </a:r>
            <a:endParaRPr lang="ru-RU" sz="2500" dirty="0">
              <a:solidFill>
                <a:schemeClr val="tx1"/>
              </a:solidFill>
              <a:latin typeface="Times New Roman" panose="02020603050405020304" pitchFamily="18" charset="0"/>
              <a:cs typeface="Times New Roman" panose="02020603050405020304" pitchFamily="18" charset="0"/>
            </a:endParaRPr>
          </a:p>
          <a:p>
            <a:pPr marL="0" indent="0"/>
            <a:r>
              <a:rPr lang="uz-Cyrl-UZ" sz="2500" dirty="0">
                <a:solidFill>
                  <a:schemeClr val="tx1"/>
                </a:solidFill>
                <a:latin typeface="Times New Roman" panose="02020603050405020304" pitchFamily="18" charset="0"/>
                <a:cs typeface="Times New Roman" panose="02020603050405020304" pitchFamily="18" charset="0"/>
              </a:rPr>
              <a:t>-ekologik xavfsiz mehnat sharoitlarini ta’minlash va ish joylarida atrof-muhit holatini uzluksiz nazorat qilinishi ta’minlash;</a:t>
            </a:r>
            <a:endParaRPr lang="ru-RU" sz="2500" dirty="0">
              <a:solidFill>
                <a:schemeClr val="tx1"/>
              </a:solidFill>
              <a:latin typeface="Times New Roman" panose="02020603050405020304" pitchFamily="18" charset="0"/>
              <a:cs typeface="Times New Roman" panose="02020603050405020304" pitchFamily="18" charset="0"/>
            </a:endParaRPr>
          </a:p>
          <a:p>
            <a:pPr marL="0" indent="0"/>
            <a:r>
              <a:rPr lang="uz-Cyrl-UZ" sz="2500" dirty="0">
                <a:solidFill>
                  <a:schemeClr val="tx1"/>
                </a:solidFill>
                <a:latin typeface="Times New Roman" panose="02020603050405020304" pitchFamily="18" charset="0"/>
                <a:cs typeface="Times New Roman" panose="02020603050405020304" pitchFamily="18" charset="0"/>
              </a:rPr>
              <a:t>-korxonada mexnat muhofazasi talablarining bajarilishini nazorat qilish;</a:t>
            </a:r>
            <a:endParaRPr lang="ru-RU" sz="2500" dirty="0">
              <a:solidFill>
                <a:schemeClr val="tx1"/>
              </a:solidFill>
              <a:latin typeface="Times New Roman" panose="02020603050405020304" pitchFamily="18" charset="0"/>
              <a:cs typeface="Times New Roman" panose="02020603050405020304" pitchFamily="18" charset="0"/>
            </a:endParaRPr>
          </a:p>
          <a:p>
            <a:pPr marL="0" indent="0"/>
            <a:r>
              <a:rPr lang="uz-Cyrl-UZ" sz="2500" dirty="0">
                <a:solidFill>
                  <a:schemeClr val="tx1"/>
                </a:solidFill>
                <a:latin typeface="Times New Roman" panose="02020603050405020304" pitchFamily="18" charset="0"/>
                <a:cs typeface="Times New Roman" panose="02020603050405020304" pitchFamily="18" charset="0"/>
              </a:rPr>
              <a:t>-mehnat muhofazasini mablag‘ bilan ta’minlashda davlat </a:t>
            </a:r>
            <a:r>
              <a:rPr lang="uz-Cyrl-UZ" sz="2500" dirty="0" smtClean="0">
                <a:solidFill>
                  <a:schemeClr val="tx1"/>
                </a:solidFill>
                <a:latin typeface="Times New Roman" panose="02020603050405020304" pitchFamily="18" charset="0"/>
                <a:cs typeface="Times New Roman" panose="02020603050405020304" pitchFamily="18" charset="0"/>
              </a:rPr>
              <a:t>ishtiroki</a:t>
            </a:r>
            <a:r>
              <a:rPr lang="en-US" sz="2500" dirty="0" smtClean="0">
                <a:solidFill>
                  <a:schemeClr val="tx1"/>
                </a:solidFill>
                <a:latin typeface="Times New Roman" panose="02020603050405020304" pitchFamily="18" charset="0"/>
                <a:cs typeface="Times New Roman" panose="02020603050405020304" pitchFamily="18" charset="0"/>
              </a:rPr>
              <a:t> </a:t>
            </a:r>
            <a:r>
              <a:rPr lang="en-US" sz="2500" dirty="0" err="1" smtClean="0">
                <a:solidFill>
                  <a:schemeClr val="tx1"/>
                </a:solidFill>
                <a:latin typeface="Times New Roman" panose="02020603050405020304" pitchFamily="18" charset="0"/>
                <a:cs typeface="Times New Roman" panose="02020603050405020304" pitchFamily="18" charset="0"/>
              </a:rPr>
              <a:t>bilan</a:t>
            </a:r>
            <a:r>
              <a:rPr lang="en-US" sz="2500" dirty="0" smtClean="0">
                <a:solidFill>
                  <a:schemeClr val="tx1"/>
                </a:solidFill>
                <a:latin typeface="Times New Roman" panose="02020603050405020304" pitchFamily="18" charset="0"/>
                <a:cs typeface="Times New Roman" panose="02020603050405020304" pitchFamily="18" charset="0"/>
              </a:rPr>
              <a:t> </a:t>
            </a:r>
            <a:r>
              <a:rPr lang="en-US" sz="2500" dirty="0" err="1" smtClean="0">
                <a:solidFill>
                  <a:schemeClr val="tx1"/>
                </a:solidFill>
                <a:latin typeface="Times New Roman" panose="02020603050405020304" pitchFamily="18" charset="0"/>
                <a:cs typeface="Times New Roman" panose="02020603050405020304" pitchFamily="18" charset="0"/>
              </a:rPr>
              <a:t>amalga</a:t>
            </a:r>
            <a:r>
              <a:rPr lang="en-US" sz="2500" dirty="0" smtClean="0">
                <a:solidFill>
                  <a:schemeClr val="tx1"/>
                </a:solidFill>
                <a:latin typeface="Times New Roman" panose="02020603050405020304" pitchFamily="18" charset="0"/>
                <a:cs typeface="Times New Roman" panose="02020603050405020304" pitchFamily="18" charset="0"/>
              </a:rPr>
              <a:t> </a:t>
            </a:r>
            <a:r>
              <a:rPr lang="en-US" sz="2500" dirty="0" err="1" smtClean="0">
                <a:solidFill>
                  <a:schemeClr val="tx1"/>
                </a:solidFill>
                <a:latin typeface="Times New Roman" panose="02020603050405020304" pitchFamily="18" charset="0"/>
                <a:cs typeface="Times New Roman" panose="02020603050405020304" pitchFamily="18" charset="0"/>
              </a:rPr>
              <a:t>oshirish</a:t>
            </a:r>
            <a:r>
              <a:rPr lang="uz-Cyrl-UZ" sz="2500" dirty="0" smtClean="0">
                <a:solidFill>
                  <a:schemeClr val="tx1"/>
                </a:solidFill>
                <a:latin typeface="Times New Roman" panose="02020603050405020304" pitchFamily="18" charset="0"/>
                <a:cs typeface="Times New Roman" panose="02020603050405020304" pitchFamily="18" charset="0"/>
              </a:rPr>
              <a:t>;</a:t>
            </a:r>
            <a:endParaRPr lang="ru-RU" sz="25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438220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12192000" cy="6857999"/>
          </a:xfrm>
        </p:spPr>
        <p:txBody>
          <a:bodyPr>
            <a:noAutofit/>
          </a:bodyPr>
          <a:lstStyle/>
          <a:p>
            <a:pPr marL="0" indent="0">
              <a:spcBef>
                <a:spcPts val="0"/>
              </a:spcBef>
            </a:pPr>
            <a:r>
              <a:rPr lang="uz-Cyrl-UZ" sz="2500" dirty="0">
                <a:solidFill>
                  <a:schemeClr val="tx1"/>
                </a:solidFill>
                <a:latin typeface="Times New Roman" panose="02020603050405020304" pitchFamily="18" charset="0"/>
                <a:cs typeface="Times New Roman" panose="02020603050405020304" pitchFamily="18" charset="0"/>
              </a:rPr>
              <a:t>-oliy va o‘rta maxsus ta’lim o‘quv yurtlarida mehnat muhofazasidan mutaxassislar tayyorlash;</a:t>
            </a:r>
            <a:endParaRPr lang="ru-RU" sz="2500" dirty="0">
              <a:solidFill>
                <a:schemeClr val="tx1"/>
              </a:solidFill>
              <a:latin typeface="Times New Roman" panose="02020603050405020304" pitchFamily="18" charset="0"/>
              <a:cs typeface="Times New Roman" panose="02020603050405020304" pitchFamily="18" charset="0"/>
            </a:endParaRPr>
          </a:p>
          <a:p>
            <a:pPr marL="0" indent="0">
              <a:spcBef>
                <a:spcPts val="0"/>
              </a:spcBef>
            </a:pPr>
            <a:r>
              <a:rPr lang="uz-Cyrl-UZ" sz="2500" dirty="0">
                <a:solidFill>
                  <a:schemeClr val="tx1"/>
                </a:solidFill>
                <a:latin typeface="Times New Roman" panose="02020603050405020304" pitchFamily="18" charset="0"/>
                <a:cs typeface="Times New Roman" panose="02020603050405020304" pitchFamily="18" charset="0"/>
              </a:rPr>
              <a:t>-himoya vositalari, xavfsiz texnika va texnologiyalarni ishlab chiqish va tadbiq qilish ishlarini rag‘batlantirish;</a:t>
            </a:r>
            <a:endParaRPr lang="ru-RU" sz="2500" dirty="0">
              <a:solidFill>
                <a:schemeClr val="tx1"/>
              </a:solidFill>
              <a:latin typeface="Times New Roman" panose="02020603050405020304" pitchFamily="18" charset="0"/>
              <a:cs typeface="Times New Roman" panose="02020603050405020304" pitchFamily="18" charset="0"/>
            </a:endParaRPr>
          </a:p>
          <a:p>
            <a:pPr marL="0" indent="0">
              <a:spcBef>
                <a:spcPts val="0"/>
              </a:spcBef>
            </a:pPr>
            <a:r>
              <a:rPr lang="uz-Cyrl-UZ" sz="2500" dirty="0">
                <a:solidFill>
                  <a:schemeClr val="tx1"/>
                </a:solidFill>
                <a:latin typeface="Times New Roman" panose="02020603050405020304" pitchFamily="18" charset="0"/>
                <a:cs typeface="Times New Roman" panose="02020603050405020304" pitchFamily="18" charset="0"/>
              </a:rPr>
              <a:t>-mehnat muhofazasi bo‘yicha fan, texnika yutuqlarini, hamda ilg‘or milliy va xorijiy takliflarni keng joriy qilish;</a:t>
            </a:r>
            <a:endParaRPr lang="ru-RU" sz="2500" dirty="0">
              <a:solidFill>
                <a:schemeClr val="tx1"/>
              </a:solidFill>
              <a:latin typeface="Times New Roman" panose="02020603050405020304" pitchFamily="18" charset="0"/>
              <a:cs typeface="Times New Roman" panose="02020603050405020304" pitchFamily="18" charset="0"/>
            </a:endParaRPr>
          </a:p>
          <a:p>
            <a:pPr marL="0" indent="0">
              <a:spcBef>
                <a:spcPts val="0"/>
              </a:spcBef>
            </a:pPr>
            <a:r>
              <a:rPr lang="uz-Cyrl-UZ" sz="2500" dirty="0">
                <a:solidFill>
                  <a:schemeClr val="tx1"/>
                </a:solidFill>
                <a:latin typeface="Times New Roman" panose="02020603050405020304" pitchFamily="18" charset="0"/>
                <a:cs typeface="Times New Roman" panose="02020603050405020304" pitchFamily="18" charset="0"/>
              </a:rPr>
              <a:t>-ishlovchilarni bepul </a:t>
            </a:r>
            <a:r>
              <a:rPr lang="en-US" sz="2500" dirty="0" err="1" smtClean="0">
                <a:solidFill>
                  <a:schemeClr val="tx1"/>
                </a:solidFill>
                <a:latin typeface="Times New Roman" panose="02020603050405020304" pitchFamily="18" charset="0"/>
                <a:cs typeface="Times New Roman" panose="02020603050405020304" pitchFamily="18" charset="0"/>
              </a:rPr>
              <a:t>kiyimlar</a:t>
            </a:r>
            <a:r>
              <a:rPr lang="uz-Cyrl-UZ" sz="2500" dirty="0" smtClean="0">
                <a:solidFill>
                  <a:schemeClr val="tx1"/>
                </a:solidFill>
                <a:latin typeface="Times New Roman" panose="02020603050405020304" pitchFamily="18" charset="0"/>
                <a:cs typeface="Times New Roman" panose="02020603050405020304" pitchFamily="18" charset="0"/>
              </a:rPr>
              <a:t> </a:t>
            </a:r>
            <a:r>
              <a:rPr lang="uz-Cyrl-UZ" sz="2500" dirty="0">
                <a:solidFill>
                  <a:schemeClr val="tx1"/>
                </a:solidFill>
                <a:latin typeface="Times New Roman" panose="02020603050405020304" pitchFamily="18" charset="0"/>
                <a:cs typeface="Times New Roman" panose="02020603050405020304" pitchFamily="18" charset="0"/>
              </a:rPr>
              <a:t>va poyafzallar, shaxsiy himoya vositalari hamda </a:t>
            </a:r>
            <a:r>
              <a:rPr lang="en-US" sz="2500" dirty="0" err="1" smtClean="0">
                <a:solidFill>
                  <a:schemeClr val="tx1"/>
                </a:solidFill>
                <a:latin typeface="Times New Roman" panose="02020603050405020304" pitchFamily="18" charset="0"/>
                <a:cs typeface="Times New Roman" panose="02020603050405020304" pitchFamily="18" charset="0"/>
              </a:rPr>
              <a:t>davolovchi</a:t>
            </a:r>
            <a:r>
              <a:rPr lang="en-US" sz="2500" dirty="0" smtClean="0">
                <a:solidFill>
                  <a:schemeClr val="tx1"/>
                </a:solidFill>
                <a:latin typeface="Times New Roman" panose="02020603050405020304" pitchFamily="18" charset="0"/>
                <a:cs typeface="Times New Roman" panose="02020603050405020304" pitchFamily="18" charset="0"/>
              </a:rPr>
              <a:t> </a:t>
            </a:r>
            <a:r>
              <a:rPr lang="uz-Cyrl-UZ" sz="2500" dirty="0" smtClean="0">
                <a:solidFill>
                  <a:schemeClr val="tx1"/>
                </a:solidFill>
                <a:latin typeface="Times New Roman" panose="02020603050405020304" pitchFamily="18" charset="0"/>
                <a:cs typeface="Times New Roman" panose="02020603050405020304" pitchFamily="18" charset="0"/>
              </a:rPr>
              <a:t>profilaktik </a:t>
            </a:r>
            <a:r>
              <a:rPr lang="uz-Cyrl-UZ" sz="2500" dirty="0">
                <a:solidFill>
                  <a:schemeClr val="tx1"/>
                </a:solidFill>
                <a:latin typeface="Times New Roman" panose="02020603050405020304" pitchFamily="18" charset="0"/>
                <a:cs typeface="Times New Roman" panose="02020603050405020304" pitchFamily="18" charset="0"/>
              </a:rPr>
              <a:t>taomla</a:t>
            </a:r>
            <a:r>
              <a:rPr lang="en-US" sz="2500" dirty="0">
                <a:solidFill>
                  <a:schemeClr val="tx1"/>
                </a:solidFill>
                <a:latin typeface="Times New Roman" panose="02020603050405020304" pitchFamily="18" charset="0"/>
                <a:cs typeface="Times New Roman" panose="02020603050405020304" pitchFamily="18" charset="0"/>
              </a:rPr>
              <a:t>r </a:t>
            </a:r>
            <a:r>
              <a:rPr lang="uz-Cyrl-UZ" sz="2500" dirty="0">
                <a:solidFill>
                  <a:schemeClr val="tx1"/>
                </a:solidFill>
                <a:latin typeface="Times New Roman" panose="02020603050405020304" pitchFamily="18" charset="0"/>
                <a:cs typeface="Times New Roman" panose="02020603050405020304" pitchFamily="18" charset="0"/>
              </a:rPr>
              <a:t>bilan ta’minlash;</a:t>
            </a:r>
            <a:endParaRPr lang="ru-RU" sz="2500" dirty="0">
              <a:solidFill>
                <a:schemeClr val="tx1"/>
              </a:solidFill>
              <a:latin typeface="Times New Roman" panose="02020603050405020304" pitchFamily="18" charset="0"/>
              <a:cs typeface="Times New Roman" panose="02020603050405020304" pitchFamily="18" charset="0"/>
            </a:endParaRPr>
          </a:p>
          <a:p>
            <a:pPr marL="0" indent="0">
              <a:spcBef>
                <a:spcPts val="0"/>
              </a:spcBef>
            </a:pPr>
            <a:r>
              <a:rPr lang="uz-Cyrl-UZ" sz="2500" dirty="0">
                <a:solidFill>
                  <a:schemeClr val="tx1"/>
                </a:solidFill>
                <a:latin typeface="Times New Roman" panose="02020603050405020304" pitchFamily="18" charset="0"/>
                <a:cs typeface="Times New Roman" panose="02020603050405020304" pitchFamily="18" charset="0"/>
              </a:rPr>
              <a:t>-korxonada sog‘lom va xavfsiz mehnat sharoitlarini ta’minlashga qaratilgan soliq siyosatini yurgazish;</a:t>
            </a:r>
            <a:endParaRPr lang="ru-RU" sz="2500" dirty="0">
              <a:solidFill>
                <a:schemeClr val="tx1"/>
              </a:solidFill>
              <a:latin typeface="Times New Roman" panose="02020603050405020304" pitchFamily="18" charset="0"/>
              <a:cs typeface="Times New Roman" panose="02020603050405020304" pitchFamily="18" charset="0"/>
            </a:endParaRPr>
          </a:p>
          <a:p>
            <a:pPr marL="0" indent="0">
              <a:spcBef>
                <a:spcPts val="0"/>
              </a:spcBef>
            </a:pPr>
            <a:r>
              <a:rPr lang="uz-Cyrl-UZ" sz="2500" dirty="0">
                <a:solidFill>
                  <a:schemeClr val="tx1"/>
                </a:solidFill>
                <a:latin typeface="Times New Roman" panose="02020603050405020304" pitchFamily="18" charset="0"/>
                <a:cs typeface="Times New Roman" panose="02020603050405020304" pitchFamily="18" charset="0"/>
              </a:rPr>
              <a:t>-korxonadagi har bir baxtsiz hodisani va har bir kasbiy kasallikni albatta taftish qilish va hisobga olish va shu asosda aholini ishlab chiqarish jarohatlari va kasbiy kasalliklar haqida muntazam xabardor qilish;</a:t>
            </a:r>
            <a:endParaRPr lang="ru-RU" sz="2500" dirty="0">
              <a:solidFill>
                <a:schemeClr val="tx1"/>
              </a:solidFill>
              <a:latin typeface="Times New Roman" panose="02020603050405020304" pitchFamily="18" charset="0"/>
              <a:cs typeface="Times New Roman" panose="02020603050405020304" pitchFamily="18" charset="0"/>
            </a:endParaRPr>
          </a:p>
          <a:p>
            <a:pPr marL="0" indent="0">
              <a:spcBef>
                <a:spcPts val="0"/>
              </a:spcBef>
            </a:pPr>
            <a:r>
              <a:rPr lang="uz-Cyrl-UZ" sz="2500" dirty="0">
                <a:solidFill>
                  <a:schemeClr val="tx1"/>
                </a:solidFill>
                <a:latin typeface="Times New Roman" panose="02020603050405020304" pitchFamily="18" charset="0"/>
                <a:cs typeface="Times New Roman" panose="02020603050405020304" pitchFamily="18" charset="0"/>
              </a:rPr>
              <a:t>-korxonada baxtsiz hodisa yoki kasbiy kasallik tufayli jabrlangan xodimni ijtimoiy himoyalash;</a:t>
            </a:r>
            <a:endParaRPr lang="ru-RU" sz="2500" dirty="0">
              <a:solidFill>
                <a:schemeClr val="tx1"/>
              </a:solidFill>
              <a:latin typeface="Times New Roman" panose="02020603050405020304" pitchFamily="18" charset="0"/>
              <a:cs typeface="Times New Roman" panose="02020603050405020304" pitchFamily="18" charset="0"/>
            </a:endParaRPr>
          </a:p>
          <a:p>
            <a:pPr marL="0" indent="0">
              <a:spcBef>
                <a:spcPts val="0"/>
              </a:spcBef>
            </a:pPr>
            <a:r>
              <a:rPr lang="uz-Cyrl-UZ" sz="2500" dirty="0">
                <a:solidFill>
                  <a:schemeClr val="tx1"/>
                </a:solidFill>
                <a:latin typeface="Times New Roman" panose="02020603050405020304" pitchFamily="18" charset="0"/>
                <a:cs typeface="Times New Roman" panose="02020603050405020304" pitchFamily="18" charset="0"/>
              </a:rPr>
              <a:t>-mehnatni muhofaza qilishga qaratilgan korxona kasaba uyushmalari va boshqa jamoat uyushmalarining faoliyatlarini qo‘llab-quvvatlash;</a:t>
            </a:r>
            <a:endParaRPr lang="ru-RU" sz="2500" dirty="0">
              <a:solidFill>
                <a:schemeClr val="tx1"/>
              </a:solidFill>
              <a:latin typeface="Times New Roman" panose="02020603050405020304" pitchFamily="18" charset="0"/>
              <a:cs typeface="Times New Roman" panose="02020603050405020304" pitchFamily="18" charset="0"/>
            </a:endParaRPr>
          </a:p>
          <a:p>
            <a:pPr marL="0" indent="0">
              <a:spcBef>
                <a:spcPts val="0"/>
              </a:spcBef>
            </a:pPr>
            <a:r>
              <a:rPr lang="uz-Cyrl-UZ" sz="2500" dirty="0" smtClean="0">
                <a:solidFill>
                  <a:schemeClr val="tx1"/>
                </a:solidFill>
                <a:latin typeface="Times New Roman" panose="02020603050405020304" pitchFamily="18" charset="0"/>
                <a:cs typeface="Times New Roman" panose="02020603050405020304" pitchFamily="18" charset="0"/>
              </a:rPr>
              <a:t>-</a:t>
            </a:r>
            <a:r>
              <a:rPr lang="uz-Cyrl-UZ" sz="2500" dirty="0">
                <a:solidFill>
                  <a:schemeClr val="tx1"/>
                </a:solidFill>
                <a:latin typeface="Times New Roman" panose="02020603050405020304" pitchFamily="18" charset="0"/>
                <a:cs typeface="Times New Roman" panose="02020603050405020304" pitchFamily="18" charset="0"/>
              </a:rPr>
              <a:t>mehnat muhofazasi muammolarini yechishda </a:t>
            </a:r>
            <a:r>
              <a:rPr lang="uz-Cyrl-UZ" sz="2500" dirty="0" smtClean="0">
                <a:solidFill>
                  <a:schemeClr val="tx1"/>
                </a:solidFill>
                <a:latin typeface="Times New Roman" panose="02020603050405020304" pitchFamily="18" charset="0"/>
                <a:cs typeface="Times New Roman" panose="02020603050405020304" pitchFamily="18" charset="0"/>
              </a:rPr>
              <a:t>xalqaro</a:t>
            </a:r>
            <a:r>
              <a:rPr lang="en-US" sz="2500" dirty="0" smtClean="0">
                <a:solidFill>
                  <a:schemeClr val="tx1"/>
                </a:solidFill>
                <a:latin typeface="Times New Roman" panose="02020603050405020304" pitchFamily="18" charset="0"/>
                <a:cs typeface="Times New Roman" panose="02020603050405020304" pitchFamily="18" charset="0"/>
              </a:rPr>
              <a:t> </a:t>
            </a:r>
            <a:r>
              <a:rPr lang="uz-Cyrl-UZ" sz="2500" dirty="0" smtClean="0">
                <a:solidFill>
                  <a:schemeClr val="tx1"/>
                </a:solidFill>
                <a:latin typeface="Times New Roman" panose="02020603050405020304" pitchFamily="18" charset="0"/>
                <a:cs typeface="Times New Roman" panose="02020603050405020304" pitchFamily="18" charset="0"/>
              </a:rPr>
              <a:t>hamkorlik</a:t>
            </a:r>
            <a:r>
              <a:rPr lang="en-US" sz="2500" dirty="0" smtClean="0">
                <a:solidFill>
                  <a:schemeClr val="tx1"/>
                </a:solidFill>
                <a:latin typeface="Times New Roman" panose="02020603050405020304" pitchFamily="18" charset="0"/>
                <a:cs typeface="Times New Roman" panose="02020603050405020304" pitchFamily="18" charset="0"/>
              </a:rPr>
              <a:t> </a:t>
            </a:r>
            <a:r>
              <a:rPr lang="en-US" sz="2500" dirty="0" err="1" smtClean="0">
                <a:solidFill>
                  <a:schemeClr val="tx1"/>
                </a:solidFill>
                <a:latin typeface="Times New Roman" panose="02020603050405020304" pitchFamily="18" charset="0"/>
                <a:cs typeface="Times New Roman" panose="02020603050405020304" pitchFamily="18" charset="0"/>
              </a:rPr>
              <a:t>qilish</a:t>
            </a:r>
            <a:r>
              <a:rPr lang="uz-Cyrl-UZ" sz="2500" dirty="0" smtClean="0">
                <a:solidFill>
                  <a:schemeClr val="tx1"/>
                </a:solidFill>
                <a:latin typeface="Times New Roman" panose="02020603050405020304" pitchFamily="18" charset="0"/>
                <a:cs typeface="Times New Roman" panose="02020603050405020304" pitchFamily="18" charset="0"/>
              </a:rPr>
              <a:t>;</a:t>
            </a:r>
            <a:endParaRPr lang="ru-RU" sz="25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842333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12192000" cy="6858000"/>
          </a:xfrm>
        </p:spPr>
        <p:txBody>
          <a:bodyPr>
            <a:normAutofit/>
          </a:bodyPr>
          <a:lstStyle/>
          <a:p>
            <a:pPr algn="ctr"/>
            <a:r>
              <a:rPr lang="uz-Latn-UZ" b="1" cap="all" dirty="0">
                <a:solidFill>
                  <a:schemeClr val="tx1"/>
                </a:solidFill>
                <a:latin typeface="Times New Roman" panose="02020603050405020304" pitchFamily="18" charset="0"/>
                <a:cs typeface="Times New Roman" panose="02020603050405020304" pitchFamily="18" charset="0"/>
              </a:rPr>
              <a:t>«</a:t>
            </a:r>
            <a:r>
              <a:rPr lang="uz-Latn-UZ" sz="2800" b="1" cap="all" dirty="0">
                <a:solidFill>
                  <a:schemeClr val="tx1"/>
                </a:solidFill>
                <a:latin typeface="Times New Roman" panose="02020603050405020304" pitchFamily="18" charset="0"/>
                <a:cs typeface="Times New Roman" panose="02020603050405020304" pitchFamily="18" charset="0"/>
              </a:rPr>
              <a:t>Mehnatni muhofaza qilish to'g'risida»gi O'zbekiston Respublikasi Qonuniga o'zgartish va qo'shimchalar </a:t>
            </a:r>
            <a:r>
              <a:rPr lang="uz-Latn-UZ" sz="2800" b="1" cap="all" dirty="0" smtClean="0">
                <a:solidFill>
                  <a:schemeClr val="tx1"/>
                </a:solidFill>
                <a:latin typeface="Times New Roman" panose="02020603050405020304" pitchFamily="18" charset="0"/>
                <a:cs typeface="Times New Roman" panose="02020603050405020304" pitchFamily="18" charset="0"/>
              </a:rPr>
              <a:t>kiritish haqida</a:t>
            </a:r>
            <a:endParaRPr lang="uz-Latn-UZ" b="1" cap="all" dirty="0">
              <a:solidFill>
                <a:schemeClr val="tx1"/>
              </a:solidFill>
              <a:latin typeface="Times New Roman" panose="02020603050405020304" pitchFamily="18" charset="0"/>
              <a:cs typeface="Times New Roman" panose="02020603050405020304" pitchFamily="18" charset="0"/>
            </a:endParaRPr>
          </a:p>
          <a:p>
            <a:pPr algn="ctr"/>
            <a:r>
              <a:rPr lang="uz-Cyrl-UZ" b="1" dirty="0"/>
              <a:t> </a:t>
            </a:r>
            <a:r>
              <a:rPr lang="uz-Latn-UZ" sz="2400" b="1" i="1" dirty="0" smtClean="0">
                <a:solidFill>
                  <a:srgbClr val="FF0000"/>
                </a:solidFill>
                <a:latin typeface="Times New Roman" panose="02020603050405020304" pitchFamily="18" charset="0"/>
                <a:cs typeface="Times New Roman" panose="02020603050405020304" pitchFamily="18" charset="0"/>
              </a:rPr>
              <a:t>Qonunchilik </a:t>
            </a:r>
            <a:r>
              <a:rPr lang="uz-Latn-UZ" sz="2400" b="1" i="1" dirty="0">
                <a:solidFill>
                  <a:srgbClr val="FF0000"/>
                </a:solidFill>
                <a:latin typeface="Times New Roman" panose="02020603050405020304" pitchFamily="18" charset="0"/>
                <a:cs typeface="Times New Roman" panose="02020603050405020304" pitchFamily="18" charset="0"/>
              </a:rPr>
              <a:t>palatasi tomonidan 2016 yil 10 martda qabul qilingan</a:t>
            </a:r>
            <a:br>
              <a:rPr lang="uz-Latn-UZ" sz="2400" b="1" i="1" dirty="0">
                <a:solidFill>
                  <a:srgbClr val="FF0000"/>
                </a:solidFill>
                <a:latin typeface="Times New Roman" panose="02020603050405020304" pitchFamily="18" charset="0"/>
                <a:cs typeface="Times New Roman" panose="02020603050405020304" pitchFamily="18" charset="0"/>
              </a:rPr>
            </a:br>
            <a:r>
              <a:rPr lang="uz-Latn-UZ" sz="2400" b="1" i="1" dirty="0">
                <a:solidFill>
                  <a:srgbClr val="FF0000"/>
                </a:solidFill>
                <a:latin typeface="Times New Roman" panose="02020603050405020304" pitchFamily="18" charset="0"/>
                <a:cs typeface="Times New Roman" panose="02020603050405020304" pitchFamily="18" charset="0"/>
              </a:rPr>
              <a:t>senat tomonidan 2016 yil 25 avgustda ma'qullangan </a:t>
            </a:r>
            <a:endParaRPr lang="en-US" sz="2400" b="1" i="1" dirty="0" smtClean="0">
              <a:solidFill>
                <a:srgbClr val="FF0000"/>
              </a:solidFill>
              <a:latin typeface="Times New Roman" panose="02020603050405020304" pitchFamily="18" charset="0"/>
              <a:cs typeface="Times New Roman" panose="02020603050405020304" pitchFamily="18" charset="0"/>
            </a:endParaRPr>
          </a:p>
          <a:p>
            <a:pPr algn="ctr"/>
            <a:r>
              <a:rPr lang="uz-Latn-UZ" sz="2400" b="1" i="1" dirty="0">
                <a:solidFill>
                  <a:srgbClr val="FF0000"/>
                </a:solidFill>
                <a:latin typeface="Times New Roman" panose="02020603050405020304" pitchFamily="18" charset="0"/>
                <a:cs typeface="Times New Roman" panose="02020603050405020304" pitchFamily="18" charset="0"/>
              </a:rPr>
              <a:t>O'zbekiston Respublikasi Prezidenti </a:t>
            </a:r>
            <a:r>
              <a:rPr lang="en-US" sz="2400" b="1" i="1" dirty="0">
                <a:solidFill>
                  <a:srgbClr val="FF0000"/>
                </a:solidFill>
                <a:latin typeface="Times New Roman" panose="02020603050405020304" pitchFamily="18" charset="0"/>
                <a:cs typeface="Times New Roman" panose="02020603050405020304" pitchFamily="18" charset="0"/>
              </a:rPr>
              <a:t>v</a:t>
            </a:r>
            <a:r>
              <a:rPr lang="uz-Latn-UZ" sz="2400" b="1" i="1" dirty="0">
                <a:solidFill>
                  <a:srgbClr val="FF0000"/>
                </a:solidFill>
                <a:latin typeface="Times New Roman" panose="02020603050405020304" pitchFamily="18" charset="0"/>
                <a:cs typeface="Times New Roman" panose="02020603050405020304" pitchFamily="18" charset="0"/>
              </a:rPr>
              <a:t>azifasini bajaruvchi SH.</a:t>
            </a:r>
            <a:r>
              <a:rPr lang="en-US" sz="2400" b="1" i="1" dirty="0">
                <a:solidFill>
                  <a:srgbClr val="FF0000"/>
                </a:solidFill>
                <a:latin typeface="Times New Roman" panose="02020603050405020304" pitchFamily="18" charset="0"/>
                <a:cs typeface="Times New Roman" panose="02020603050405020304" pitchFamily="18" charset="0"/>
              </a:rPr>
              <a:t>M.</a:t>
            </a:r>
            <a:r>
              <a:rPr lang="uz-Latn-UZ" sz="2400" b="1" i="1" dirty="0">
                <a:solidFill>
                  <a:srgbClr val="FF0000"/>
                </a:solidFill>
                <a:latin typeface="Times New Roman" panose="02020603050405020304" pitchFamily="18" charset="0"/>
                <a:cs typeface="Times New Roman" panose="02020603050405020304" pitchFamily="18" charset="0"/>
              </a:rPr>
              <a:t>MIRZIYOEV</a:t>
            </a:r>
          </a:p>
          <a:p>
            <a:pPr algn="ctr"/>
            <a:r>
              <a:rPr lang="uz-Latn-UZ" sz="2400" b="1" i="1" dirty="0">
                <a:solidFill>
                  <a:srgbClr val="FF0000"/>
                </a:solidFill>
                <a:latin typeface="Times New Roman" panose="02020603050405020304" pitchFamily="18" charset="0"/>
                <a:cs typeface="Times New Roman" panose="02020603050405020304" pitchFamily="18" charset="0"/>
              </a:rPr>
              <a:t>2016 yil 22 </a:t>
            </a:r>
            <a:r>
              <a:rPr lang="uz-Latn-UZ" sz="2400" b="1" i="1" dirty="0" smtClean="0">
                <a:solidFill>
                  <a:srgbClr val="FF0000"/>
                </a:solidFill>
                <a:latin typeface="Times New Roman" panose="02020603050405020304" pitchFamily="18" charset="0"/>
                <a:cs typeface="Times New Roman" panose="02020603050405020304" pitchFamily="18" charset="0"/>
              </a:rPr>
              <a:t>sentyabr</a:t>
            </a:r>
            <a:endParaRPr lang="ru-RU" sz="2400" b="1" i="1" dirty="0">
              <a:solidFill>
                <a:srgbClr val="FF0000"/>
              </a:solidFill>
              <a:latin typeface="Times New Roman" panose="02020603050405020304" pitchFamily="18" charset="0"/>
              <a:cs typeface="Times New Roman" panose="02020603050405020304" pitchFamily="18" charset="0"/>
            </a:endParaRPr>
          </a:p>
          <a:p>
            <a:pPr lvl="0"/>
            <a:r>
              <a:rPr lang="uz-Latn-UZ" sz="2800" dirty="0" smtClean="0">
                <a:solidFill>
                  <a:schemeClr val="tx1"/>
                </a:solidFill>
                <a:latin typeface="Times New Roman" panose="02020603050405020304" pitchFamily="18" charset="0"/>
                <a:cs typeface="Times New Roman" panose="02020603050405020304" pitchFamily="18" charset="0"/>
              </a:rPr>
              <a:t>O'zbekiston </a:t>
            </a:r>
            <a:r>
              <a:rPr lang="uz-Latn-UZ" sz="2800" dirty="0">
                <a:solidFill>
                  <a:schemeClr val="tx1"/>
                </a:solidFill>
                <a:latin typeface="Times New Roman" panose="02020603050405020304" pitchFamily="18" charset="0"/>
                <a:cs typeface="Times New Roman" panose="02020603050405020304" pitchFamily="18" charset="0"/>
              </a:rPr>
              <a:t>Respublikasining 1993 yil 6 mayda qabul qilingan «Mehnatni muhofaza qilish </a:t>
            </a:r>
            <a:r>
              <a:rPr lang="uz-Latn-UZ" sz="2800" dirty="0" smtClean="0">
                <a:solidFill>
                  <a:schemeClr val="tx1"/>
                </a:solidFill>
                <a:latin typeface="Times New Roman" panose="02020603050405020304" pitchFamily="18" charset="0"/>
                <a:cs typeface="Times New Roman" panose="02020603050405020304" pitchFamily="18" charset="0"/>
              </a:rPr>
              <a:t>to'g'risida»gi </a:t>
            </a:r>
            <a:r>
              <a:rPr lang="uz-Latn-UZ" sz="2800" dirty="0">
                <a:solidFill>
                  <a:schemeClr val="tx1"/>
                </a:solidFill>
                <a:latin typeface="Times New Roman" panose="02020603050405020304" pitchFamily="18" charset="0"/>
                <a:cs typeface="Times New Roman" panose="02020603050405020304" pitchFamily="18" charset="0"/>
              </a:rPr>
              <a:t>839-XII-sonli Qonuniga (O'zbekiston Respublikasi Oliy Kengashining Axborotnomasi, </a:t>
            </a:r>
            <a:r>
              <a:rPr lang="uz-Latn-UZ" sz="2800" dirty="0" smtClean="0">
                <a:solidFill>
                  <a:schemeClr val="tx1"/>
                </a:solidFill>
                <a:latin typeface="Times New Roman" panose="02020603050405020304" pitchFamily="18" charset="0"/>
                <a:cs typeface="Times New Roman" panose="02020603050405020304" pitchFamily="18" charset="0"/>
              </a:rPr>
              <a:t>1993 </a:t>
            </a:r>
            <a:r>
              <a:rPr lang="uz-Latn-UZ" sz="2800" dirty="0">
                <a:solidFill>
                  <a:schemeClr val="tx1"/>
                </a:solidFill>
                <a:latin typeface="Times New Roman" panose="02020603050405020304" pitchFamily="18" charset="0"/>
                <a:cs typeface="Times New Roman" panose="02020603050405020304" pitchFamily="18" charset="0"/>
              </a:rPr>
              <a:t>yil, № 5, 223-modda; O'zbekiston Respublikasi Oliy Majlisining Axborotnomasi, 1998 yil, № </a:t>
            </a:r>
            <a:r>
              <a:rPr lang="uz-Latn-UZ" sz="2800" dirty="0" smtClean="0">
                <a:solidFill>
                  <a:schemeClr val="tx1"/>
                </a:solidFill>
                <a:latin typeface="Times New Roman" panose="02020603050405020304" pitchFamily="18" charset="0"/>
                <a:cs typeface="Times New Roman" panose="02020603050405020304" pitchFamily="18" charset="0"/>
              </a:rPr>
              <a:t>5-6</a:t>
            </a:r>
            <a:r>
              <a:rPr lang="uz-Latn-UZ" sz="2800" dirty="0">
                <a:solidFill>
                  <a:schemeClr val="tx1"/>
                </a:solidFill>
                <a:latin typeface="Times New Roman" panose="02020603050405020304" pitchFamily="18" charset="0"/>
                <a:cs typeface="Times New Roman" panose="02020603050405020304" pitchFamily="18" charset="0"/>
              </a:rPr>
              <a:t>, 102-modda; 2001 yil, № 5, 89-modda; 2002 yil, № 1, 20-modda) o'zgartish va qo'shimchalar kiritilib, </a:t>
            </a:r>
            <a:r>
              <a:rPr lang="uz-Latn-UZ" sz="2800" dirty="0" smtClean="0">
                <a:solidFill>
                  <a:schemeClr val="tx1"/>
                </a:solidFill>
                <a:latin typeface="Times New Roman" panose="02020603050405020304" pitchFamily="18" charset="0"/>
                <a:cs typeface="Times New Roman" panose="02020603050405020304" pitchFamily="18" charset="0"/>
              </a:rPr>
              <a:t>uning </a:t>
            </a:r>
            <a:r>
              <a:rPr lang="uz-Latn-UZ" sz="2800" dirty="0">
                <a:solidFill>
                  <a:schemeClr val="tx1"/>
                </a:solidFill>
                <a:latin typeface="Times New Roman" panose="02020603050405020304" pitchFamily="18" charset="0"/>
                <a:cs typeface="Times New Roman" panose="02020603050405020304" pitchFamily="18" charset="0"/>
              </a:rPr>
              <a:t>yangi tahriri tasdiqlansin (ilova qilinadi).</a:t>
            </a:r>
            <a:endParaRPr lang="ru-RU" sz="2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76491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785812" y="0"/>
            <a:ext cx="10520363" cy="6858000"/>
          </a:xfrm>
          <a:prstGeom prst="rect">
            <a:avLst/>
          </a:prstGeom>
        </p:spPr>
      </p:pic>
    </p:spTree>
    <p:extLst>
      <p:ext uri="{BB962C8B-B14F-4D97-AF65-F5344CB8AC3E}">
        <p14:creationId xmlns:p14="http://schemas.microsoft.com/office/powerpoint/2010/main" val="25389234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stretch>
            <a:fillRect/>
          </a:stretch>
        </p:blipFill>
        <p:spPr>
          <a:xfrm>
            <a:off x="1271588" y="0"/>
            <a:ext cx="10120312" cy="6858000"/>
          </a:xfrm>
          <a:prstGeom prst="rect">
            <a:avLst/>
          </a:prstGeom>
        </p:spPr>
      </p:pic>
    </p:spTree>
    <p:extLst>
      <p:ext uri="{BB962C8B-B14F-4D97-AF65-F5344CB8AC3E}">
        <p14:creationId xmlns:p14="http://schemas.microsoft.com/office/powerpoint/2010/main" val="1498095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stretch>
            <a:fillRect/>
          </a:stretch>
        </p:blipFill>
        <p:spPr>
          <a:xfrm>
            <a:off x="1371600" y="0"/>
            <a:ext cx="9586913" cy="6858000"/>
          </a:xfrm>
          <a:prstGeom prst="rect">
            <a:avLst/>
          </a:prstGeom>
        </p:spPr>
      </p:pic>
    </p:spTree>
    <p:extLst>
      <p:ext uri="{BB962C8B-B14F-4D97-AF65-F5344CB8AC3E}">
        <p14:creationId xmlns:p14="http://schemas.microsoft.com/office/powerpoint/2010/main" val="16572861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stretch>
            <a:fillRect/>
          </a:stretch>
        </p:blipFill>
        <p:spPr>
          <a:xfrm>
            <a:off x="1000124" y="142875"/>
            <a:ext cx="10263187" cy="6715125"/>
          </a:xfrm>
          <a:prstGeom prst="rect">
            <a:avLst/>
          </a:prstGeom>
        </p:spPr>
      </p:pic>
    </p:spTree>
    <p:extLst>
      <p:ext uri="{BB962C8B-B14F-4D97-AF65-F5344CB8AC3E}">
        <p14:creationId xmlns:p14="http://schemas.microsoft.com/office/powerpoint/2010/main" val="39185740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stretch>
            <a:fillRect/>
          </a:stretch>
        </p:blipFill>
        <p:spPr>
          <a:xfrm>
            <a:off x="1071562" y="0"/>
            <a:ext cx="10272714" cy="6858000"/>
          </a:xfrm>
          <a:prstGeom prst="rect">
            <a:avLst/>
          </a:prstGeom>
        </p:spPr>
      </p:pic>
    </p:spTree>
    <p:extLst>
      <p:ext uri="{BB962C8B-B14F-4D97-AF65-F5344CB8AC3E}">
        <p14:creationId xmlns:p14="http://schemas.microsoft.com/office/powerpoint/2010/main" val="26572030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stretch>
            <a:fillRect/>
          </a:stretch>
        </p:blipFill>
        <p:spPr>
          <a:xfrm>
            <a:off x="1251743" y="0"/>
            <a:ext cx="10940257" cy="6857999"/>
          </a:xfrm>
          <a:prstGeom prst="rect">
            <a:avLst/>
          </a:prstGeom>
        </p:spPr>
      </p:pic>
    </p:spTree>
    <p:extLst>
      <p:ext uri="{BB962C8B-B14F-4D97-AF65-F5344CB8AC3E}">
        <p14:creationId xmlns:p14="http://schemas.microsoft.com/office/powerpoint/2010/main" val="27421318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stretch>
            <a:fillRect/>
          </a:stretch>
        </p:blipFill>
        <p:spPr>
          <a:xfrm>
            <a:off x="1356518" y="1924844"/>
            <a:ext cx="9216232" cy="2761456"/>
          </a:xfrm>
          <a:prstGeom prst="rect">
            <a:avLst/>
          </a:prstGeom>
        </p:spPr>
      </p:pic>
    </p:spTree>
    <p:extLst>
      <p:ext uri="{BB962C8B-B14F-4D97-AF65-F5344CB8AC3E}">
        <p14:creationId xmlns:p14="http://schemas.microsoft.com/office/powerpoint/2010/main" val="3118378498"/>
      </p:ext>
    </p:extLst>
  </p:cSld>
  <p:clrMapOvr>
    <a:masterClrMapping/>
  </p:clrMapOvr>
</p:sld>
</file>

<file path=ppt/theme/theme1.xml><?xml version="1.0" encoding="utf-8"?>
<a:theme xmlns:a="http://schemas.openxmlformats.org/drawingml/2006/main" name="Грань">
  <a:themeElements>
    <a:clrScheme name="Грань">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Грань">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рань">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125</TotalTime>
  <Words>629</Words>
  <Application>Microsoft Office PowerPoint</Application>
  <PresentationFormat>Широкоэкранный</PresentationFormat>
  <Paragraphs>32</Paragraphs>
  <Slides>13</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13</vt:i4>
      </vt:variant>
    </vt:vector>
  </HeadingPairs>
  <TitlesOfParts>
    <vt:vector size="18" baseType="lpstr">
      <vt:lpstr>Arial</vt:lpstr>
      <vt:lpstr>Times New Roman</vt:lpstr>
      <vt:lpstr>Trebuchet MS</vt:lpstr>
      <vt:lpstr>Wingdings 3</vt:lpstr>
      <vt:lpstr>Грань</vt:lpstr>
      <vt:lpstr>1-amaliy mashg’ulot.  O'zbekiston Respublikasining hayot faoliyati xavfsizligiga oid huquqiy hujjatlari.</vt:lpstr>
      <vt:lpstr>Ishdan maqsad – Hayot faoliyati xavfsizligi bo‘yicha huquqiy hujjatlar mazmuni bilan tanishish va ulardan amalda foydalana bilish.</vt:lpstr>
      <vt:lpstr>O‘zbekiston Respublikasida mehnat muhofazasining huquqiy asoslarini belgilovchi hujjatlarning mazmuni.</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1-amaliy mashg’ulot.  O'zbekiston Respublikasining hayot faoliyati xavfsizligiga oid huquqiy hujjatlari.</dc:title>
  <dc:creator>admin</dc:creator>
  <cp:lastModifiedBy>admin</cp:lastModifiedBy>
  <cp:revision>9</cp:revision>
  <dcterms:created xsi:type="dcterms:W3CDTF">2022-01-25T15:26:21Z</dcterms:created>
  <dcterms:modified xsi:type="dcterms:W3CDTF">2022-01-26T06:15:26Z</dcterms:modified>
</cp:coreProperties>
</file>