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08.01.2021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08.01.2021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08.01.2021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08.01.2021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08.01.2021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08.01.2021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08.01.2021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08.01.2021</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5591" y="243512"/>
            <a:ext cx="8606889" cy="6463308"/>
          </a:xfrm>
          <a:prstGeom prst="rect">
            <a:avLst/>
          </a:prstGeom>
        </p:spPr>
        <p:txBody>
          <a:bodyPr wrap="square">
            <a:spAutoFit/>
          </a:bodyPr>
          <a:lstStyle/>
          <a:p>
            <a:pPr algn="ctr"/>
            <a:r>
              <a:rPr lang="uz-Cyrl-UZ" b="1" dirty="0"/>
              <a:t>1-МАВЗУ.  ЙЎЛ ҲАРАКАТИНИ ТАШКИЛ ЭТИШНИНГ  МАҚСАД  ВА ВАЗИФАЛАРИ.</a:t>
            </a:r>
            <a:endParaRPr lang="ru-RU" dirty="0"/>
          </a:p>
          <a:p>
            <a:pPr algn="just"/>
            <a:r>
              <a:rPr lang="uz-Cyrl-UZ" b="1" i="1" dirty="0"/>
              <a:t> </a:t>
            </a:r>
            <a:endParaRPr lang="ru-RU" dirty="0"/>
          </a:p>
          <a:p>
            <a:pPr algn="just"/>
            <a:r>
              <a:rPr lang="ru-RU" dirty="0" smtClean="0"/>
              <a:t>              </a:t>
            </a:r>
            <a:r>
              <a:rPr lang="ru-RU" dirty="0" err="1" smtClean="0"/>
              <a:t>Автомобил</a:t>
            </a:r>
            <a:r>
              <a:rPr lang="ru-RU" dirty="0" smtClean="0"/>
              <a:t> </a:t>
            </a:r>
            <a:r>
              <a:rPr lang="ru-RU" dirty="0" err="1"/>
              <a:t>йўлларида</a:t>
            </a:r>
            <a:r>
              <a:rPr lang="ru-RU" dirty="0"/>
              <a:t> </a:t>
            </a:r>
            <a:r>
              <a:rPr lang="uz-Cyrl-UZ" dirty="0"/>
              <a:t>ҳ</a:t>
            </a:r>
            <a:r>
              <a:rPr lang="ru-RU" dirty="0" err="1"/>
              <a:t>аракат</a:t>
            </a:r>
            <a:r>
              <a:rPr lang="ru-RU" dirty="0"/>
              <a:t> </a:t>
            </a:r>
            <a:r>
              <a:rPr lang="ru-RU" dirty="0" err="1"/>
              <a:t>тартибсиз</a:t>
            </a:r>
            <a:r>
              <a:rPr lang="ru-RU" dirty="0"/>
              <a:t> </a:t>
            </a:r>
            <a:r>
              <a:rPr lang="ru-RU" dirty="0" err="1"/>
              <a:t>равишда</a:t>
            </a:r>
            <a:r>
              <a:rPr lang="ru-RU" dirty="0"/>
              <a:t> </a:t>
            </a:r>
            <a:r>
              <a:rPr lang="ru-RU" dirty="0" err="1"/>
              <a:t>вужудга</a:t>
            </a:r>
            <a:r>
              <a:rPr lang="ru-RU" dirty="0"/>
              <a:t> </a:t>
            </a:r>
            <a:r>
              <a:rPr lang="ru-RU" dirty="0" err="1"/>
              <a:t>келади</a:t>
            </a:r>
            <a:r>
              <a:rPr lang="ru-RU" dirty="0"/>
              <a:t>. </a:t>
            </a:r>
            <a:r>
              <a:rPr lang="ru-RU" dirty="0" err="1"/>
              <a:t>Ҳар</a:t>
            </a:r>
            <a:r>
              <a:rPr lang="ru-RU" dirty="0"/>
              <a:t> </a:t>
            </a:r>
            <a:r>
              <a:rPr lang="ru-RU" dirty="0" err="1"/>
              <a:t>бир</a:t>
            </a:r>
            <a:r>
              <a:rPr lang="ru-RU" dirty="0"/>
              <a:t> </a:t>
            </a:r>
            <a:r>
              <a:rPr lang="ru-RU" dirty="0" err="1"/>
              <a:t>ҳайдовчи</a:t>
            </a:r>
            <a:r>
              <a:rPr lang="ru-RU" dirty="0"/>
              <a:t> </a:t>
            </a:r>
            <a:r>
              <a:rPr lang="uz-Cyrl-UZ" dirty="0"/>
              <a:t>ў</a:t>
            </a:r>
            <a:r>
              <a:rPr lang="ru-RU" dirty="0"/>
              <a:t>зига </a:t>
            </a:r>
            <a:r>
              <a:rPr lang="uz-Cyrl-UZ" dirty="0"/>
              <a:t>қ</a:t>
            </a:r>
            <a:r>
              <a:rPr lang="ru-RU" dirty="0" err="1"/>
              <a:t>улай</a:t>
            </a:r>
            <a:r>
              <a:rPr lang="ru-RU" dirty="0"/>
              <a:t> </a:t>
            </a:r>
            <a:r>
              <a:rPr lang="uz-Cyrl-UZ" dirty="0"/>
              <a:t>ҳ</a:t>
            </a:r>
            <a:r>
              <a:rPr lang="ru-RU" dirty="0" err="1"/>
              <a:t>аракат</a:t>
            </a:r>
            <a:r>
              <a:rPr lang="ru-RU" dirty="0"/>
              <a:t> </a:t>
            </a:r>
            <a:r>
              <a:rPr lang="ru-RU" dirty="0" err="1"/>
              <a:t>тартибини</a:t>
            </a:r>
            <a:r>
              <a:rPr lang="ru-RU" dirty="0"/>
              <a:t> </a:t>
            </a:r>
            <a:r>
              <a:rPr lang="ru-RU" dirty="0" err="1"/>
              <a:t>танлайди</a:t>
            </a:r>
            <a:r>
              <a:rPr lang="ru-RU" dirty="0"/>
              <a:t> </a:t>
            </a:r>
            <a:r>
              <a:rPr lang="ru-RU" dirty="0" err="1"/>
              <a:t>ҳамда</a:t>
            </a:r>
            <a:r>
              <a:rPr lang="ru-RU" dirty="0"/>
              <a:t> </a:t>
            </a:r>
            <a:r>
              <a:rPr lang="ru-RU" dirty="0" err="1"/>
              <a:t>ўзи</a:t>
            </a:r>
            <a:r>
              <a:rPr lang="ru-RU" dirty="0"/>
              <a:t> </a:t>
            </a:r>
            <a:r>
              <a:rPr lang="ru-RU" dirty="0" err="1"/>
              <a:t>танлаган</a:t>
            </a:r>
            <a:r>
              <a:rPr lang="ru-RU" dirty="0"/>
              <a:t> </a:t>
            </a:r>
            <a:r>
              <a:rPr lang="uz-Cyrl-UZ" dirty="0"/>
              <a:t>ҳ</a:t>
            </a:r>
            <a:r>
              <a:rPr lang="ru-RU" dirty="0" err="1"/>
              <a:t>аракат</a:t>
            </a:r>
            <a:r>
              <a:rPr lang="ru-RU" dirty="0"/>
              <a:t> </a:t>
            </a:r>
            <a:r>
              <a:rPr lang="ru-RU" dirty="0" err="1"/>
              <a:t>тартибини</a:t>
            </a:r>
            <a:r>
              <a:rPr lang="uz-Latn-UZ" dirty="0"/>
              <a:t>нг </a:t>
            </a:r>
            <a:r>
              <a:rPr lang="ru-RU" dirty="0"/>
              <a:t>бош</a:t>
            </a:r>
            <a:r>
              <a:rPr lang="uz-Cyrl-UZ" dirty="0"/>
              <a:t>қ</a:t>
            </a:r>
            <a:r>
              <a:rPr lang="ru-RU" dirty="0"/>
              <a:t>а </a:t>
            </a:r>
            <a:r>
              <a:rPr lang="ru-RU" dirty="0" err="1"/>
              <a:t>ҳаракат</a:t>
            </a:r>
            <a:r>
              <a:rPr lang="ru-RU" dirty="0"/>
              <a:t> </a:t>
            </a:r>
            <a:r>
              <a:rPr lang="ru-RU" dirty="0" err="1"/>
              <a:t>катнашчиларига</a:t>
            </a:r>
            <a:r>
              <a:rPr lang="ru-RU" dirty="0"/>
              <a:t> </a:t>
            </a:r>
            <a:r>
              <a:rPr lang="ru-RU" dirty="0" err="1"/>
              <a:t>таъсири</a:t>
            </a:r>
            <a:r>
              <a:rPr lang="ru-RU" dirty="0"/>
              <a:t> </a:t>
            </a:r>
            <a:r>
              <a:rPr lang="ru-RU" dirty="0" err="1"/>
              <a:t>билан</a:t>
            </a:r>
            <a:r>
              <a:rPr lang="ru-RU" dirty="0"/>
              <a:t> </a:t>
            </a:r>
            <a:r>
              <a:rPr lang="ru-RU" dirty="0" err="1"/>
              <a:t>ҳисоблашмайди</a:t>
            </a:r>
            <a:r>
              <a:rPr lang="ru-RU" dirty="0"/>
              <a:t>. </a:t>
            </a:r>
            <a:r>
              <a:rPr lang="ru-RU" dirty="0" err="1"/>
              <a:t>Шунингдек</a:t>
            </a:r>
            <a:r>
              <a:rPr lang="uz-Cyrl-UZ" dirty="0"/>
              <a:t>,</a:t>
            </a:r>
            <a:r>
              <a:rPr lang="ru-RU" dirty="0"/>
              <a:t> </a:t>
            </a:r>
            <a:r>
              <a:rPr lang="ru-RU" dirty="0" err="1"/>
              <a:t>турли</a:t>
            </a:r>
            <a:r>
              <a:rPr lang="ru-RU" dirty="0"/>
              <a:t> </a:t>
            </a:r>
            <a:r>
              <a:rPr lang="ru-RU" dirty="0" err="1"/>
              <a:t>русумли</a:t>
            </a:r>
            <a:r>
              <a:rPr lang="ru-RU" dirty="0"/>
              <a:t> </a:t>
            </a:r>
            <a:r>
              <a:rPr lang="uz-Latn-UZ" dirty="0"/>
              <a:t>а</a:t>
            </a:r>
            <a:r>
              <a:rPr lang="ru-RU" dirty="0" err="1"/>
              <a:t>втомобилларнинг</a:t>
            </a:r>
            <a:r>
              <a:rPr lang="ru-RU" dirty="0"/>
              <a:t> </a:t>
            </a:r>
            <a:r>
              <a:rPr lang="ru-RU" dirty="0" err="1"/>
              <a:t>ҳар</a:t>
            </a:r>
            <a:r>
              <a:rPr lang="ru-RU" dirty="0"/>
              <a:t> хил динамик </a:t>
            </a:r>
            <a:r>
              <a:rPr lang="ru-RU" dirty="0" err="1"/>
              <a:t>сифати</a:t>
            </a:r>
            <a:r>
              <a:rPr lang="ru-RU" dirty="0"/>
              <a:t> </a:t>
            </a:r>
            <a:r>
              <a:rPr lang="uz-Cyrl-UZ" dirty="0"/>
              <a:t>ҳаракат тартибига таъсир қилиши муқаррар. Йўл ҳаракатида </a:t>
            </a:r>
            <a:r>
              <a:rPr lang="uz-Latn-UZ" dirty="0"/>
              <a:t>а</a:t>
            </a:r>
            <a:r>
              <a:rPr lang="uz-Cyrl-UZ" dirty="0"/>
              <a:t>втомобилларнинг ўзаро таъсири ҳаракат миқдори қанча кўп бўлса, шунча орта боради. </a:t>
            </a:r>
            <a:endParaRPr lang="ru-RU" dirty="0"/>
          </a:p>
          <a:p>
            <a:pPr algn="just"/>
            <a:r>
              <a:rPr lang="uz-Cyrl-UZ" b="1" dirty="0" smtClean="0"/>
              <a:t>               </a:t>
            </a:r>
          </a:p>
          <a:p>
            <a:pPr algn="just"/>
            <a:r>
              <a:rPr lang="uz-Cyrl-UZ" b="1" dirty="0"/>
              <a:t> </a:t>
            </a:r>
            <a:r>
              <a:rPr lang="uz-Cyrl-UZ" b="1" dirty="0" smtClean="0"/>
              <a:t>                Йўл </a:t>
            </a:r>
            <a:r>
              <a:rPr lang="uz-Cyrl-UZ" b="1" dirty="0"/>
              <a:t>ҳаракатини ташкил этиш</a:t>
            </a:r>
            <a:r>
              <a:rPr lang="uz-Cyrl-UZ" dirty="0"/>
              <a:t> – транспорт воситалари оқимини максимал даражада йўлнинг геометрик ўлчам имкониятларидан фойдаланиб, унинг ҳар хил бўлакларида хавфсиз ҳаракат тартибини ва юқори ўтказиш қобилиятини таъминлашга қаратилган тадбирлар тизимидан иборат. Йўл ҳаракатини ташкил этиш тамойиллари транспорт оқимини тўғри й</a:t>
            </a:r>
            <a:r>
              <a:rPr lang="uz-Latn-UZ" dirty="0"/>
              <a:t>ў</a:t>
            </a:r>
            <a:r>
              <a:rPr lang="uz-Cyrl-UZ" dirty="0"/>
              <a:t>налтиришга, керак </a:t>
            </a:r>
            <a:r>
              <a:rPr lang="uz-Latn-UZ" dirty="0"/>
              <a:t>ҳ</a:t>
            </a:r>
            <a:r>
              <a:rPr lang="uz-Cyrl-UZ" dirty="0"/>
              <a:t>олларда уларни тезликлар бўйича гуруҳларга ажратишга, ҳар бир йўл бўлаги учун рационал тезликларни белгилашга, ҳайдовчиларга ўз вақтида ҳаракат маршрути ва йўл шароити тўғрисида ахборот беришга қаратилган.</a:t>
            </a:r>
            <a:endParaRPr lang="ru-RU" dirty="0"/>
          </a:p>
          <a:p>
            <a:pPr algn="just"/>
            <a:r>
              <a:rPr lang="uz-Cyrl-UZ" dirty="0" smtClean="0"/>
              <a:t>           </a:t>
            </a:r>
          </a:p>
          <a:p>
            <a:pPr algn="just"/>
            <a:r>
              <a:rPr lang="uz-Cyrl-UZ" dirty="0"/>
              <a:t> </a:t>
            </a:r>
            <a:r>
              <a:rPr lang="uz-Cyrl-UZ" dirty="0" smtClean="0"/>
              <a:t>                Автомобил </a:t>
            </a:r>
            <a:r>
              <a:rPr lang="uz-Cyrl-UZ" dirty="0"/>
              <a:t>транспортининг ишини, ҳайдовчи меҳнатини, йўлдаги транспорт воситалари ва пиёдаларнинг ҳаракатини ташкил қилишни бир- биридан фар</a:t>
            </a:r>
            <a:r>
              <a:rPr lang="uz-Latn-UZ" dirty="0"/>
              <a:t>қ</a:t>
            </a:r>
            <a:r>
              <a:rPr lang="uz-Cyrl-UZ" dirty="0"/>
              <a:t>лаш лозим. Биринчи икки масала билан асосан автокорхоналар, кейингиси билан эса йўл хўжаликлари, </a:t>
            </a:r>
            <a:r>
              <a:rPr lang="uz-Latn-UZ" dirty="0"/>
              <a:t>йўл ҳаракати хавфсизлиги органлари </a:t>
            </a:r>
            <a:r>
              <a:rPr lang="uz-Cyrl-UZ" dirty="0"/>
              <a:t>ва ҳокимият вакиллари шуғулланадилар. </a:t>
            </a:r>
            <a:endParaRPr lang="ru-RU" dirty="0"/>
          </a:p>
        </p:txBody>
      </p:sp>
    </p:spTree>
    <p:extLst>
      <p:ext uri="{BB962C8B-B14F-4D97-AF65-F5344CB8AC3E}">
        <p14:creationId xmlns:p14="http://schemas.microsoft.com/office/powerpoint/2010/main" val="657712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474345"/>
            <a:ext cx="8208912" cy="5847755"/>
          </a:xfrm>
          <a:prstGeom prst="rect">
            <a:avLst/>
          </a:prstGeom>
        </p:spPr>
        <p:txBody>
          <a:bodyPr wrap="square">
            <a:spAutoFit/>
          </a:bodyPr>
          <a:lstStyle/>
          <a:p>
            <a:pPr algn="just"/>
            <a:r>
              <a:rPr lang="uz-Cyrl-UZ" sz="2200" dirty="0" smtClean="0"/>
              <a:t>             Юқоридагилардан </a:t>
            </a:r>
            <a:r>
              <a:rPr lang="uz-Cyrl-UZ" sz="2200" dirty="0"/>
              <a:t>келиб чиқиб, </a:t>
            </a:r>
            <a:r>
              <a:rPr lang="uz-Cyrl-UZ" sz="2200" b="1" dirty="0"/>
              <a:t>йўл ҳаракатини ташкил қилишнинг асосий мақсади</a:t>
            </a:r>
            <a:r>
              <a:rPr lang="uz-Cyrl-UZ" sz="2200" dirty="0"/>
              <a:t> деб ҳар хил транспорт воситаларини юқори тезлик билан йўлнинг турли бўлагидан йилнинг ҳар қандай об-ҳаво шароитларида хавфсиз ўтказиш тушунилади. </a:t>
            </a:r>
            <a:endParaRPr lang="uz-Cyrl-UZ" sz="2200" dirty="0" smtClean="0"/>
          </a:p>
          <a:p>
            <a:pPr algn="just"/>
            <a:r>
              <a:rPr lang="uz-Cyrl-UZ" sz="2200" dirty="0"/>
              <a:t> </a:t>
            </a:r>
            <a:r>
              <a:rPr lang="uz-Cyrl-UZ" sz="2200" dirty="0" smtClean="0"/>
              <a:t>           </a:t>
            </a:r>
          </a:p>
          <a:p>
            <a:pPr algn="just"/>
            <a:r>
              <a:rPr lang="uz-Cyrl-UZ" sz="2200" dirty="0"/>
              <a:t> </a:t>
            </a:r>
            <a:r>
              <a:rPr lang="uz-Cyrl-UZ" sz="2200" dirty="0" smtClean="0"/>
              <a:t>           Ҳаракатни </a:t>
            </a:r>
            <a:r>
              <a:rPr lang="uz-Cyrl-UZ" sz="2200" dirty="0"/>
              <a:t>ташкил </a:t>
            </a:r>
            <a:r>
              <a:rPr lang="ru-RU" sz="2200" dirty="0" err="1"/>
              <a:t>этишнинг</a:t>
            </a:r>
            <a:r>
              <a:rPr lang="ru-RU" sz="2200" dirty="0"/>
              <a:t> </a:t>
            </a:r>
            <a:r>
              <a:rPr lang="uz-Cyrl-UZ" sz="2200" b="1" dirty="0"/>
              <a:t>асосий вазифалари</a:t>
            </a:r>
            <a:r>
              <a:rPr lang="uz-Cyrl-UZ" sz="2200" dirty="0"/>
              <a:t> қуйидагилардан иборат: </a:t>
            </a:r>
            <a:endParaRPr lang="ru-RU" sz="2200" dirty="0"/>
          </a:p>
          <a:p>
            <a:pPr lvl="0" algn="just"/>
            <a:r>
              <a:rPr lang="ru-RU" sz="2200" dirty="0"/>
              <a:t>транспорт </a:t>
            </a:r>
            <a:r>
              <a:rPr lang="ru-RU" sz="2200" dirty="0" err="1"/>
              <a:t>воситаларининг</a:t>
            </a:r>
            <a:r>
              <a:rPr lang="ru-RU" sz="2200" dirty="0"/>
              <a:t> </a:t>
            </a:r>
            <a:r>
              <a:rPr lang="ru-RU" sz="2200" dirty="0" err="1"/>
              <a:t>ҳаракат</a:t>
            </a:r>
            <a:r>
              <a:rPr lang="ru-RU" sz="2200" dirty="0"/>
              <a:t> </a:t>
            </a:r>
            <a:r>
              <a:rPr lang="ru-RU" sz="2200" dirty="0" err="1"/>
              <a:t>тартибини</a:t>
            </a:r>
            <a:r>
              <a:rPr lang="ru-RU" sz="2200" dirty="0"/>
              <a:t> </a:t>
            </a:r>
            <a:r>
              <a:rPr lang="ru-RU" sz="2200" dirty="0" err="1"/>
              <a:t>белгилаш</a:t>
            </a:r>
            <a:r>
              <a:rPr lang="ru-RU" sz="2200" dirty="0"/>
              <a:t> </a:t>
            </a:r>
            <a:r>
              <a:rPr lang="ru-RU" sz="2200" dirty="0" err="1"/>
              <a:t>ва</a:t>
            </a:r>
            <a:r>
              <a:rPr lang="ru-RU" sz="2200" dirty="0"/>
              <a:t> </a:t>
            </a:r>
            <a:r>
              <a:rPr lang="ru-RU" sz="2200" dirty="0" err="1"/>
              <a:t>таъминлаш</a:t>
            </a:r>
            <a:r>
              <a:rPr lang="ru-RU" sz="2200" dirty="0"/>
              <a:t>;</a:t>
            </a:r>
          </a:p>
          <a:p>
            <a:pPr lvl="0" algn="just"/>
            <a:r>
              <a:rPr lang="ru-RU" sz="2200" dirty="0" err="1"/>
              <a:t>автомобилларнинг</a:t>
            </a:r>
            <a:r>
              <a:rPr lang="ru-RU" sz="2200" dirty="0"/>
              <a:t> ю</a:t>
            </a:r>
            <a:r>
              <a:rPr lang="uz-Cyrl-UZ" sz="2200" dirty="0"/>
              <a:t>қ</a:t>
            </a:r>
            <a:r>
              <a:rPr lang="ru-RU" sz="2200" dirty="0"/>
              <a:t>ори </a:t>
            </a:r>
            <a:r>
              <a:rPr lang="ru-RU" sz="2200" dirty="0" err="1"/>
              <a:t>самарадорлик</a:t>
            </a:r>
            <a:r>
              <a:rPr lang="ru-RU" sz="2200" dirty="0"/>
              <a:t> </a:t>
            </a:r>
            <a:r>
              <a:rPr lang="ru-RU" sz="2200" dirty="0" err="1"/>
              <a:t>билан</a:t>
            </a:r>
            <a:r>
              <a:rPr lang="ru-RU" sz="2200" dirty="0"/>
              <a:t> </a:t>
            </a:r>
            <a:r>
              <a:rPr lang="ru-RU" sz="2200" dirty="0" err="1"/>
              <a:t>ишлашини</a:t>
            </a:r>
            <a:r>
              <a:rPr lang="ru-RU" sz="2200" dirty="0"/>
              <a:t> </a:t>
            </a:r>
            <a:r>
              <a:rPr lang="uz-Cyrl-UZ" sz="2200" dirty="0"/>
              <a:t>ҳар қандай  об-ҳаво шароитида </a:t>
            </a:r>
            <a:r>
              <a:rPr lang="ru-RU" sz="2200" dirty="0" err="1"/>
              <a:t>таъминлаш</a:t>
            </a:r>
            <a:r>
              <a:rPr lang="ru-RU" sz="2200" dirty="0"/>
              <a:t> </a:t>
            </a:r>
            <a:r>
              <a:rPr lang="ru-RU" sz="2200" dirty="0" err="1"/>
              <a:t>ва</a:t>
            </a:r>
            <a:r>
              <a:rPr lang="ru-RU" sz="2200" dirty="0"/>
              <a:t> </a:t>
            </a:r>
            <a:r>
              <a:rPr lang="ru-RU" sz="2200" dirty="0" err="1"/>
              <a:t>энг</a:t>
            </a:r>
            <a:r>
              <a:rPr lang="ru-RU" sz="2200" dirty="0"/>
              <a:t> </a:t>
            </a:r>
            <a:r>
              <a:rPr lang="ru-RU" sz="2200" dirty="0" err="1"/>
              <a:t>яхши</a:t>
            </a:r>
            <a:r>
              <a:rPr lang="ru-RU" sz="2200" dirty="0"/>
              <a:t> </a:t>
            </a:r>
            <a:r>
              <a:rPr lang="ru-RU" sz="2200" dirty="0" err="1"/>
              <a:t>йўл</a:t>
            </a:r>
            <a:r>
              <a:rPr lang="ru-RU" sz="2200" dirty="0"/>
              <a:t> </a:t>
            </a:r>
            <a:r>
              <a:rPr lang="ru-RU" sz="2200" dirty="0" err="1"/>
              <a:t>шароитларини</a:t>
            </a:r>
            <a:r>
              <a:rPr lang="ru-RU" sz="2200" dirty="0"/>
              <a:t> </a:t>
            </a:r>
            <a:r>
              <a:rPr lang="ru-RU" sz="2200" dirty="0" err="1"/>
              <a:t>вужудга</a:t>
            </a:r>
            <a:r>
              <a:rPr lang="ru-RU" sz="2200" dirty="0"/>
              <a:t> </a:t>
            </a:r>
            <a:r>
              <a:rPr lang="ru-RU" sz="2200" dirty="0" err="1"/>
              <a:t>келтириш</a:t>
            </a:r>
            <a:r>
              <a:rPr lang="ru-RU" sz="2200" dirty="0"/>
              <a:t>;</a:t>
            </a:r>
          </a:p>
          <a:p>
            <a:pPr lvl="0" algn="just"/>
            <a:r>
              <a:rPr lang="ru-RU" sz="2200" dirty="0" err="1"/>
              <a:t>ҳаракат</a:t>
            </a:r>
            <a:r>
              <a:rPr lang="ru-RU" sz="2200" dirty="0"/>
              <a:t> </a:t>
            </a:r>
            <a:r>
              <a:rPr lang="ru-RU" sz="2200" dirty="0" err="1"/>
              <a:t>хавфсизлигини</a:t>
            </a:r>
            <a:r>
              <a:rPr lang="ru-RU" sz="2200" dirty="0"/>
              <a:t> </a:t>
            </a:r>
            <a:r>
              <a:rPr lang="ru-RU" sz="2200" dirty="0" err="1"/>
              <a:t>йўлнинг</a:t>
            </a:r>
            <a:r>
              <a:rPr lang="ru-RU" sz="2200" dirty="0"/>
              <a:t> </a:t>
            </a:r>
            <a:r>
              <a:rPr lang="ru-RU" sz="2200" dirty="0" err="1"/>
              <a:t>ҳар</a:t>
            </a:r>
            <a:r>
              <a:rPr lang="ru-RU" sz="2200" dirty="0"/>
              <a:t> </a:t>
            </a:r>
            <a:r>
              <a:rPr lang="ru-RU" sz="2200" dirty="0" err="1"/>
              <a:t>қандай</a:t>
            </a:r>
            <a:r>
              <a:rPr lang="ru-RU" sz="2200" dirty="0"/>
              <a:t> </a:t>
            </a:r>
            <a:r>
              <a:rPr lang="ru-RU" sz="2200" dirty="0" err="1"/>
              <a:t>бўлагида</a:t>
            </a:r>
            <a:r>
              <a:rPr lang="ru-RU" sz="2200" dirty="0"/>
              <a:t> </a:t>
            </a:r>
            <a:r>
              <a:rPr lang="ru-RU" sz="2200" dirty="0" err="1"/>
              <a:t>ва</a:t>
            </a:r>
            <a:r>
              <a:rPr lang="ru-RU" sz="2200" dirty="0"/>
              <a:t> </a:t>
            </a:r>
            <a:r>
              <a:rPr lang="ru-RU" sz="2200" dirty="0" err="1"/>
              <a:t>турли</a:t>
            </a:r>
            <a:r>
              <a:rPr lang="ru-RU" sz="2200" dirty="0"/>
              <a:t> об-</a:t>
            </a:r>
            <a:r>
              <a:rPr lang="ru-RU" sz="2200" dirty="0" err="1"/>
              <a:t>ҳаво</a:t>
            </a:r>
            <a:r>
              <a:rPr lang="ru-RU" sz="2200" dirty="0"/>
              <a:t> </a:t>
            </a:r>
            <a:r>
              <a:rPr lang="uz-Cyrl-UZ" sz="2200" dirty="0" smtClean="0"/>
              <a:t> </a:t>
            </a:r>
            <a:r>
              <a:rPr lang="ru-RU" sz="2200" dirty="0" err="1"/>
              <a:t>шароитларида</a:t>
            </a:r>
            <a:r>
              <a:rPr lang="ru-RU" sz="2200" dirty="0"/>
              <a:t> </a:t>
            </a:r>
            <a:r>
              <a:rPr lang="ru-RU" sz="2200" dirty="0" err="1"/>
              <a:t>таъминлаш</a:t>
            </a:r>
            <a:r>
              <a:rPr lang="ru-RU" sz="2200" dirty="0"/>
              <a:t>;</a:t>
            </a:r>
          </a:p>
          <a:p>
            <a:pPr lvl="0" algn="just"/>
            <a:r>
              <a:rPr lang="ru-RU" sz="2200" dirty="0" err="1"/>
              <a:t>атроф</a:t>
            </a:r>
            <a:r>
              <a:rPr lang="uz-Cyrl-UZ" sz="2200" dirty="0"/>
              <a:t>-</a:t>
            </a:r>
            <a:r>
              <a:rPr lang="ru-RU" sz="2200" dirty="0" err="1"/>
              <a:t>му</a:t>
            </a:r>
            <a:r>
              <a:rPr lang="uz-Cyrl-UZ" sz="2200" dirty="0"/>
              <a:t>ҳ</a:t>
            </a:r>
            <a:r>
              <a:rPr lang="ru-RU" sz="2200" dirty="0" err="1"/>
              <a:t>итни</a:t>
            </a:r>
            <a:r>
              <a:rPr lang="ru-RU" sz="2200" dirty="0"/>
              <a:t>  </a:t>
            </a:r>
            <a:r>
              <a:rPr lang="ru-RU" sz="2200" dirty="0" err="1"/>
              <a:t>бул</a:t>
            </a:r>
            <a:r>
              <a:rPr lang="uz-Cyrl-UZ" sz="2200" dirty="0"/>
              <a:t>ғ</a:t>
            </a:r>
            <a:r>
              <a:rPr lang="ru-RU" sz="2200" dirty="0" err="1"/>
              <a:t>атмаслик</a:t>
            </a:r>
            <a:r>
              <a:rPr lang="en-US" sz="2200" dirty="0"/>
              <a:t>;</a:t>
            </a:r>
            <a:endParaRPr lang="ru-RU" sz="2200" dirty="0"/>
          </a:p>
          <a:p>
            <a:pPr lvl="0" algn="just"/>
            <a:r>
              <a:rPr lang="ru-RU" sz="2200" dirty="0"/>
              <a:t>транспорт </a:t>
            </a:r>
            <a:r>
              <a:rPr lang="ru-RU" sz="2200" dirty="0" err="1"/>
              <a:t>воситаларининг</a:t>
            </a:r>
            <a:r>
              <a:rPr lang="ru-RU" sz="2200" dirty="0"/>
              <a:t> </a:t>
            </a:r>
            <a:r>
              <a:rPr lang="ru-RU" sz="2200" dirty="0" err="1"/>
              <a:t>ва</a:t>
            </a:r>
            <a:r>
              <a:rPr lang="ru-RU" sz="2200" dirty="0"/>
              <a:t> </a:t>
            </a:r>
            <a:r>
              <a:rPr lang="ru-RU" sz="2200" dirty="0" err="1"/>
              <a:t>йўл</a:t>
            </a:r>
            <a:r>
              <a:rPr lang="ru-RU" sz="2200" dirty="0"/>
              <a:t> </a:t>
            </a:r>
            <a:r>
              <a:rPr lang="ru-RU" sz="2200" dirty="0" err="1"/>
              <a:t>иншоотларининг</a:t>
            </a:r>
            <a:r>
              <a:rPr lang="ru-RU" sz="2200" dirty="0"/>
              <a:t> тез </a:t>
            </a:r>
            <a:r>
              <a:rPr lang="ru-RU" sz="2200" dirty="0" err="1"/>
              <a:t>ишдан</a:t>
            </a:r>
            <a:r>
              <a:rPr lang="ru-RU" sz="2200" dirty="0"/>
              <a:t> </a:t>
            </a:r>
            <a:r>
              <a:rPr lang="ru-RU" sz="2200" dirty="0" err="1"/>
              <a:t>чи</a:t>
            </a:r>
            <a:r>
              <a:rPr lang="uz-Cyrl-UZ" sz="2200" dirty="0"/>
              <a:t>қ</a:t>
            </a:r>
            <a:r>
              <a:rPr lang="ru-RU" sz="2200" dirty="0" err="1"/>
              <a:t>маслигини</a:t>
            </a:r>
            <a:r>
              <a:rPr lang="ru-RU" sz="2200" dirty="0"/>
              <a:t> </a:t>
            </a:r>
            <a:r>
              <a:rPr lang="uz-Cyrl-UZ" sz="2200" dirty="0" smtClean="0"/>
              <a:t> </a:t>
            </a:r>
            <a:r>
              <a:rPr lang="uz-Cyrl-UZ" sz="2200" dirty="0"/>
              <a:t>таъминлаш.</a:t>
            </a:r>
            <a:endParaRPr lang="ru-RU" sz="2200" dirty="0"/>
          </a:p>
        </p:txBody>
      </p:sp>
    </p:spTree>
    <p:extLst>
      <p:ext uri="{BB962C8B-B14F-4D97-AF65-F5344CB8AC3E}">
        <p14:creationId xmlns:p14="http://schemas.microsoft.com/office/powerpoint/2010/main" val="1321044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6599" y="188640"/>
            <a:ext cx="8784976" cy="6247864"/>
          </a:xfrm>
          <a:prstGeom prst="rect">
            <a:avLst/>
          </a:prstGeom>
        </p:spPr>
        <p:txBody>
          <a:bodyPr wrap="square">
            <a:spAutoFit/>
          </a:bodyPr>
          <a:lstStyle/>
          <a:p>
            <a:pPr algn="just"/>
            <a:r>
              <a:rPr lang="uz-Cyrl-UZ" sz="2000" dirty="0" smtClean="0"/>
              <a:t>           Ҳаракатни </a:t>
            </a:r>
            <a:r>
              <a:rPr lang="uz-Cyrl-UZ" sz="2000" dirty="0"/>
              <a:t>ташкил қилишдаги ечиладиган масалалар кўламига қараб, уларни уч даражага бўлиш мумкин:</a:t>
            </a:r>
            <a:endParaRPr lang="ru-RU" sz="2000" dirty="0"/>
          </a:p>
          <a:p>
            <a:pPr lvl="0" algn="just"/>
            <a:r>
              <a:rPr lang="uz-Cyrl-UZ" sz="2000" b="1" dirty="0" smtClean="0"/>
              <a:t>          Давлат </a:t>
            </a:r>
            <a:r>
              <a:rPr lang="uz-Cyrl-UZ" sz="2000" b="1" dirty="0"/>
              <a:t>аҳамиятидаги даража</a:t>
            </a:r>
            <a:r>
              <a:rPr lang="uz-Cyrl-UZ" sz="2000" b="1" i="1" dirty="0"/>
              <a:t>.</a:t>
            </a:r>
            <a:r>
              <a:rPr lang="uz-Cyrl-UZ" sz="2000" dirty="0"/>
              <a:t> Бу даражада йўлда ҳаракатланиш қонун ва меъёрлари тузилади, «Автомобил-ҳайдовчи-йўл-пиёда-муҳит» тизимидаги элементларга талаб стандартлаштирилади, йўл тармоғининг ривожланиш режалари тузилади, давлат миқиёсида автомобиллаштириш кўлами мувофи</a:t>
            </a:r>
            <a:r>
              <a:rPr lang="uz-Latn-UZ" sz="2000" dirty="0"/>
              <a:t>қ</a:t>
            </a:r>
            <a:r>
              <a:rPr lang="uz-Cyrl-UZ" sz="2000" dirty="0"/>
              <a:t>лаштирилади.</a:t>
            </a:r>
            <a:endParaRPr lang="ru-RU" sz="2000" dirty="0"/>
          </a:p>
          <a:p>
            <a:pPr lvl="0" algn="just"/>
            <a:r>
              <a:rPr lang="uz-Cyrl-UZ" sz="2000" b="1" dirty="0" smtClean="0"/>
              <a:t>          Вазирликлар </a:t>
            </a:r>
            <a:r>
              <a:rPr lang="uz-Cyrl-UZ" sz="2000" b="1" dirty="0"/>
              <a:t>даражаси</a:t>
            </a:r>
            <a:r>
              <a:rPr lang="uz-Cyrl-UZ" sz="2000" b="1" i="1" dirty="0"/>
              <a:t>.</a:t>
            </a:r>
            <a:r>
              <a:rPr lang="uz-Cyrl-UZ" sz="2000" dirty="0"/>
              <a:t> Бу даража </a:t>
            </a:r>
            <a:r>
              <a:rPr lang="uz-Latn-UZ" sz="2000" dirty="0"/>
              <a:t>йўловчи</a:t>
            </a:r>
            <a:r>
              <a:rPr lang="uz-Cyrl-UZ" sz="2000" dirty="0"/>
              <a:t>ларни ва юк</a:t>
            </a:r>
            <a:r>
              <a:rPr lang="uz-Latn-UZ" sz="2000" dirty="0"/>
              <a:t>ларни</a:t>
            </a:r>
            <a:r>
              <a:rPr lang="uz-Cyrl-UZ" sz="2000" dirty="0"/>
              <a:t> ташишни такомиллаштириш ва ривожлантириш; транспорт воситаларини ишлаб чиқариш; йўлларни қуриш, таъмирлаш; йўлда юришни ташкил </a:t>
            </a:r>
            <a:r>
              <a:rPr lang="uz-Latn-UZ" sz="2000" dirty="0"/>
              <a:t>қ</a:t>
            </a:r>
            <a:r>
              <a:rPr lang="uz-Cyrl-UZ" sz="2000" dirty="0"/>
              <a:t>илишда ишлатиладиган техник воситаларни ишлаб чиқариш; ҳайдовчиларни тайёрлаш ва йўл қоидаларини йўл ҳаракати </a:t>
            </a:r>
            <a:r>
              <a:rPr lang="uz-Latn-UZ" sz="2000" dirty="0"/>
              <a:t>қ</a:t>
            </a:r>
            <a:r>
              <a:rPr lang="uz-Cyrl-UZ" sz="2000" dirty="0"/>
              <a:t>атнашчиларига тарғибот қилиш масалалари кўриб чиқилади.</a:t>
            </a:r>
            <a:endParaRPr lang="ru-RU" sz="2000" dirty="0"/>
          </a:p>
          <a:p>
            <a:pPr lvl="0" algn="just"/>
            <a:r>
              <a:rPr lang="uz-Cyrl-UZ" sz="2000" b="1" dirty="0" smtClean="0"/>
              <a:t>           Муҳандис </a:t>
            </a:r>
            <a:r>
              <a:rPr lang="uz-Cyrl-UZ" sz="2000" b="1" dirty="0"/>
              <a:t>хизмати даражаси.</a:t>
            </a:r>
            <a:r>
              <a:rPr lang="uz-Cyrl-UZ" sz="2000" dirty="0"/>
              <a:t> Бу даражада йўлда ҳаракатни ташкил қилиш бўйича изланишлар; йўлнинг хавфли бўлакларида ҳаракатланиш шароитларини яхшилаш; йўлнинг турли бўлакларида бўйлама ва кўндаланг кўринишни яхшилаш; транспорт воситаларини техник кўрикдан ўтказиш; ҳаракатни ташкил қилиш учун ишлатиладиган техник воситаларни татбиқ этиш ва ишлатиш; ҳайдовчилар ва пиёдаларнинг йўл ҳаракати қоидаларига риоя қилишларини назорат қилиб бориш масалалари ҳал қилинади.</a:t>
            </a:r>
            <a:endParaRPr lang="ru-RU" sz="2000" dirty="0"/>
          </a:p>
        </p:txBody>
      </p:sp>
    </p:spTree>
    <p:extLst>
      <p:ext uri="{BB962C8B-B14F-4D97-AF65-F5344CB8AC3E}">
        <p14:creationId xmlns:p14="http://schemas.microsoft.com/office/powerpoint/2010/main" val="2978641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523437" y="101824"/>
            <a:ext cx="8220567" cy="2339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z-Cyrl-U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Йўл ҳаракатини ташкил этишда “Автомобил-йўл-ҳайдовчи-пиёда-муҳит” тизимининг ўзаро боғлиқлиги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z-Cyrl-U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Автомобил йўлларида инсонлар томонидан бошқариладиган турли хилдаги механик ва механик бўлмаган транспорт воситалари, ҳаракатланаётган (ёки ҳаракатда бўлмаган) пиёдалар мажмуидан иборат мураккаб динамик тизим мавжуддир. Бу тизим йўл ҳаракати деб аталади.  Йўл ҳаракатининг муаммолари ва махсус томонлари, энг аввало, “Автомобил-ҳайдовчи-йўл-пиёда” тизими орқали белгиланади. Улар ўз навбатида атроф-муҳитда фаолият кўрсатадилар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5" name="Группа 4"/>
          <p:cNvGrpSpPr>
            <a:grpSpLocks/>
          </p:cNvGrpSpPr>
          <p:nvPr/>
        </p:nvGrpSpPr>
        <p:grpSpPr bwMode="auto">
          <a:xfrm>
            <a:off x="523437" y="2204864"/>
            <a:ext cx="8220567" cy="4320480"/>
            <a:chOff x="1161" y="6915"/>
            <a:chExt cx="6300" cy="4072"/>
          </a:xfrm>
        </p:grpSpPr>
        <p:pic>
          <p:nvPicPr>
            <p:cNvPr id="6" name="Picture 3"/>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6" y="6915"/>
              <a:ext cx="3804" cy="3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4"/>
            <p:cNvGrpSpPr>
              <a:grpSpLocks/>
            </p:cNvGrpSpPr>
            <p:nvPr/>
          </p:nvGrpSpPr>
          <p:grpSpPr bwMode="auto">
            <a:xfrm>
              <a:off x="1161" y="7204"/>
              <a:ext cx="6300" cy="3783"/>
              <a:chOff x="1161" y="7204"/>
              <a:chExt cx="6300" cy="3783"/>
            </a:xfrm>
          </p:grpSpPr>
          <p:sp>
            <p:nvSpPr>
              <p:cNvPr id="8" name="Text Box 5"/>
              <p:cNvSpPr txBox="1">
                <a:spLocks noChangeArrowheads="1"/>
              </p:cNvSpPr>
              <p:nvPr/>
            </p:nvSpPr>
            <p:spPr bwMode="auto">
              <a:xfrm>
                <a:off x="4761" y="10555"/>
                <a:ext cx="1152" cy="43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ru-RU" sz="1000">
                    <a:effectLst/>
                    <a:latin typeface="Times New Roman"/>
                    <a:ea typeface="Times New Roman"/>
                  </a:rPr>
                  <a:t>А</a:t>
                </a:r>
                <a:r>
                  <a:rPr lang="uz-Latn-UZ" sz="1000">
                    <a:effectLst/>
                    <a:latin typeface="Times New Roman"/>
                    <a:ea typeface="Times New Roman"/>
                  </a:rPr>
                  <a:t>Ҳ</a:t>
                </a:r>
                <a:r>
                  <a:rPr lang="ru-RU" sz="1000">
                    <a:effectLst/>
                    <a:latin typeface="Times New Roman"/>
                    <a:ea typeface="Times New Roman"/>
                  </a:rPr>
                  <a:t>ЙП</a:t>
                </a:r>
              </a:p>
            </p:txBody>
          </p:sp>
          <p:sp>
            <p:nvSpPr>
              <p:cNvPr id="9" name="Text Box 6"/>
              <p:cNvSpPr txBox="1">
                <a:spLocks noChangeArrowheads="1"/>
              </p:cNvSpPr>
              <p:nvPr/>
            </p:nvSpPr>
            <p:spPr bwMode="auto">
              <a:xfrm>
                <a:off x="4761" y="9547"/>
                <a:ext cx="720" cy="43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ru-RU" sz="1000">
                    <a:effectLst/>
                    <a:latin typeface="Times New Roman"/>
                    <a:ea typeface="Times New Roman"/>
                  </a:rPr>
                  <a:t>ЙП</a:t>
                </a:r>
              </a:p>
            </p:txBody>
          </p:sp>
          <p:sp>
            <p:nvSpPr>
              <p:cNvPr id="10" name="Text Box 7"/>
              <p:cNvSpPr txBox="1">
                <a:spLocks noChangeArrowheads="1"/>
              </p:cNvSpPr>
              <p:nvPr/>
            </p:nvSpPr>
            <p:spPr bwMode="auto">
              <a:xfrm>
                <a:off x="1161" y="9547"/>
                <a:ext cx="720" cy="43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ru-RU" sz="1000">
                    <a:effectLst/>
                    <a:latin typeface="Times New Roman"/>
                    <a:ea typeface="Times New Roman"/>
                  </a:rPr>
                  <a:t>АП</a:t>
                </a:r>
              </a:p>
            </p:txBody>
          </p:sp>
          <p:sp>
            <p:nvSpPr>
              <p:cNvPr id="11" name="Text Box 8"/>
              <p:cNvSpPr txBox="1">
                <a:spLocks noChangeArrowheads="1"/>
              </p:cNvSpPr>
              <p:nvPr/>
            </p:nvSpPr>
            <p:spPr bwMode="auto">
              <a:xfrm>
                <a:off x="1341" y="7207"/>
                <a:ext cx="720" cy="43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spcAft>
                    <a:spcPts val="0"/>
                  </a:spcAft>
                </a:pPr>
                <a:r>
                  <a:rPr lang="en-US" sz="1000">
                    <a:effectLst/>
                    <a:latin typeface="Times New Roman"/>
                    <a:ea typeface="Times New Roman"/>
                  </a:rPr>
                  <a:t>A</a:t>
                </a:r>
                <a:r>
                  <a:rPr lang="uz-Latn-UZ" sz="1000">
                    <a:effectLst/>
                    <a:latin typeface="Times New Roman"/>
                    <a:ea typeface="Times New Roman"/>
                  </a:rPr>
                  <a:t>Ҳ</a:t>
                </a:r>
                <a:endParaRPr lang="ru-RU" sz="1000">
                  <a:effectLst/>
                  <a:latin typeface="Times New Roman"/>
                  <a:ea typeface="Times New Roman"/>
                </a:endParaRPr>
              </a:p>
            </p:txBody>
          </p:sp>
          <p:sp>
            <p:nvSpPr>
              <p:cNvPr id="12" name="Text Box 9"/>
              <p:cNvSpPr txBox="1">
                <a:spLocks noChangeArrowheads="1"/>
              </p:cNvSpPr>
              <p:nvPr/>
            </p:nvSpPr>
            <p:spPr bwMode="auto">
              <a:xfrm>
                <a:off x="4581" y="7204"/>
                <a:ext cx="720" cy="43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uz-Latn-UZ" sz="1000">
                    <a:effectLst/>
                    <a:latin typeface="Times New Roman"/>
                    <a:ea typeface="Times New Roman"/>
                  </a:rPr>
                  <a:t>Ҳ</a:t>
                </a:r>
                <a:r>
                  <a:rPr lang="uz-Cyrl-UZ" sz="1000">
                    <a:effectLst/>
                    <a:latin typeface="Times New Roman"/>
                    <a:ea typeface="Times New Roman"/>
                  </a:rPr>
                  <a:t>Й</a:t>
                </a:r>
                <a:endParaRPr lang="ru-RU" sz="1000">
                  <a:effectLst/>
                  <a:latin typeface="Times New Roman"/>
                  <a:ea typeface="Times New Roman"/>
                </a:endParaRPr>
              </a:p>
            </p:txBody>
          </p:sp>
          <p:sp>
            <p:nvSpPr>
              <p:cNvPr id="13" name="Text Box 10"/>
              <p:cNvSpPr txBox="1">
                <a:spLocks noChangeArrowheads="1"/>
              </p:cNvSpPr>
              <p:nvPr/>
            </p:nvSpPr>
            <p:spPr bwMode="auto">
              <a:xfrm>
                <a:off x="3128" y="7533"/>
                <a:ext cx="455" cy="43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spcAft>
                    <a:spcPts val="0"/>
                  </a:spcAft>
                </a:pPr>
                <a:r>
                  <a:rPr lang="ru-RU" sz="1000">
                    <a:effectLst/>
                    <a:latin typeface="Times New Roman"/>
                    <a:ea typeface="Times New Roman"/>
                  </a:rPr>
                  <a:t>Х</a:t>
                </a:r>
              </a:p>
            </p:txBody>
          </p:sp>
          <p:sp>
            <p:nvSpPr>
              <p:cNvPr id="14" name="Text Box 11"/>
              <p:cNvSpPr txBox="1">
                <a:spLocks noChangeArrowheads="1"/>
              </p:cNvSpPr>
              <p:nvPr/>
            </p:nvSpPr>
            <p:spPr bwMode="auto">
              <a:xfrm>
                <a:off x="4041" y="8467"/>
                <a:ext cx="540" cy="43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spcAft>
                    <a:spcPts val="0"/>
                  </a:spcAft>
                </a:pPr>
                <a:r>
                  <a:rPr lang="uz-Cyrl-UZ" sz="1000">
                    <a:effectLst/>
                    <a:latin typeface="Times New Roman"/>
                    <a:ea typeface="Times New Roman"/>
                  </a:rPr>
                  <a:t>Й</a:t>
                </a:r>
                <a:endParaRPr lang="ru-RU" sz="1000">
                  <a:effectLst/>
                  <a:latin typeface="Times New Roman"/>
                  <a:ea typeface="Times New Roman"/>
                </a:endParaRPr>
              </a:p>
            </p:txBody>
          </p:sp>
          <p:sp>
            <p:nvSpPr>
              <p:cNvPr id="15" name="Text Box 12"/>
              <p:cNvSpPr txBox="1">
                <a:spLocks noChangeArrowheads="1"/>
              </p:cNvSpPr>
              <p:nvPr/>
            </p:nvSpPr>
            <p:spPr bwMode="auto">
              <a:xfrm>
                <a:off x="2241" y="8467"/>
                <a:ext cx="540" cy="43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spcAft>
                    <a:spcPts val="0"/>
                  </a:spcAft>
                </a:pPr>
                <a:r>
                  <a:rPr lang="uz-Cyrl-UZ" sz="1000">
                    <a:effectLst/>
                    <a:latin typeface="Times New Roman"/>
                    <a:ea typeface="Times New Roman"/>
                  </a:rPr>
                  <a:t>А</a:t>
                </a:r>
                <a:endParaRPr lang="ru-RU" sz="1000">
                  <a:effectLst/>
                  <a:latin typeface="Times New Roman"/>
                  <a:ea typeface="Times New Roman"/>
                </a:endParaRPr>
              </a:p>
            </p:txBody>
          </p:sp>
          <p:sp>
            <p:nvSpPr>
              <p:cNvPr id="16" name="Text Box 13"/>
              <p:cNvSpPr txBox="1">
                <a:spLocks noChangeArrowheads="1"/>
              </p:cNvSpPr>
              <p:nvPr/>
            </p:nvSpPr>
            <p:spPr bwMode="auto">
              <a:xfrm>
                <a:off x="3141" y="9187"/>
                <a:ext cx="540" cy="43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lgn="ctr">
                  <a:spcAft>
                    <a:spcPts val="0"/>
                  </a:spcAft>
                </a:pPr>
                <a:r>
                  <a:rPr lang="uz-Cyrl-UZ" sz="1000">
                    <a:effectLst/>
                    <a:latin typeface="Times New Roman"/>
                    <a:ea typeface="Times New Roman"/>
                  </a:rPr>
                  <a:t>П</a:t>
                </a:r>
                <a:endParaRPr lang="ru-RU" sz="1000">
                  <a:effectLst/>
                  <a:latin typeface="Times New Roman"/>
                  <a:ea typeface="Times New Roman"/>
                </a:endParaRPr>
              </a:p>
            </p:txBody>
          </p:sp>
          <p:sp>
            <p:nvSpPr>
              <p:cNvPr id="17" name="Text Box 14"/>
              <p:cNvSpPr txBox="1">
                <a:spLocks noChangeArrowheads="1"/>
              </p:cNvSpPr>
              <p:nvPr/>
            </p:nvSpPr>
            <p:spPr bwMode="auto">
              <a:xfrm>
                <a:off x="5661" y="8107"/>
                <a:ext cx="1800" cy="43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uz-Cyrl-UZ" sz="1000" dirty="0">
                    <a:effectLst/>
                    <a:latin typeface="Times New Roman"/>
                    <a:ea typeface="Times New Roman"/>
                  </a:rPr>
                  <a:t>Ҳ</a:t>
                </a:r>
                <a:r>
                  <a:rPr lang="ru-RU" sz="1000" dirty="0" err="1">
                    <a:effectLst/>
                    <a:latin typeface="Times New Roman"/>
                    <a:ea typeface="Times New Roman"/>
                  </a:rPr>
                  <a:t>аракат</a:t>
                </a:r>
                <a:r>
                  <a:rPr lang="ru-RU" sz="1000" dirty="0">
                    <a:effectLst/>
                    <a:latin typeface="Times New Roman"/>
                    <a:ea typeface="Times New Roman"/>
                  </a:rPr>
                  <a:t> </a:t>
                </a:r>
                <a:r>
                  <a:rPr lang="ru-RU" sz="1000" dirty="0" err="1">
                    <a:effectLst/>
                    <a:latin typeface="Times New Roman"/>
                    <a:ea typeface="Times New Roman"/>
                  </a:rPr>
                  <a:t>му</a:t>
                </a:r>
                <a:r>
                  <a:rPr lang="uz-Cyrl-UZ" sz="1000" dirty="0">
                    <a:effectLst/>
                    <a:latin typeface="Times New Roman"/>
                    <a:ea typeface="Times New Roman"/>
                  </a:rPr>
                  <a:t>ҳ</a:t>
                </a:r>
                <a:r>
                  <a:rPr lang="ru-RU" sz="1000" dirty="0" err="1">
                    <a:effectLst/>
                    <a:latin typeface="Times New Roman"/>
                    <a:ea typeface="Times New Roman"/>
                  </a:rPr>
                  <a:t>ити</a:t>
                </a:r>
                <a:endParaRPr lang="ru-RU" sz="1000" dirty="0">
                  <a:effectLst/>
                  <a:latin typeface="Times New Roman"/>
                  <a:ea typeface="Times New Roman"/>
                </a:endParaRPr>
              </a:p>
            </p:txBody>
          </p:sp>
        </p:grpSp>
      </p:grpSp>
    </p:spTree>
    <p:extLst>
      <p:ext uri="{BB962C8B-B14F-4D97-AF65-F5344CB8AC3E}">
        <p14:creationId xmlns:p14="http://schemas.microsoft.com/office/powerpoint/2010/main" val="318487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335846"/>
            <a:ext cx="8064896" cy="6186309"/>
          </a:xfrm>
          <a:prstGeom prst="rect">
            <a:avLst/>
          </a:prstGeom>
        </p:spPr>
        <p:txBody>
          <a:bodyPr wrap="square">
            <a:spAutoFit/>
          </a:bodyPr>
          <a:lstStyle/>
          <a:p>
            <a:pPr algn="ctr"/>
            <a:r>
              <a:rPr lang="uz-Cyrl-UZ" sz="2200" b="1" dirty="0"/>
              <a:t>Тизимга қуйидаги ташкилий қисмлар киради: </a:t>
            </a:r>
            <a:endParaRPr lang="uz-Cyrl-UZ" sz="2200" b="1" dirty="0" smtClean="0"/>
          </a:p>
          <a:p>
            <a:pPr algn="just"/>
            <a:r>
              <a:rPr lang="uz-Cyrl-UZ" sz="2200" b="1" dirty="0" smtClean="0"/>
              <a:t>А </a:t>
            </a:r>
            <a:r>
              <a:rPr lang="uz-Cyrl-UZ" sz="2200" b="1" dirty="0"/>
              <a:t>(</a:t>
            </a:r>
            <a:r>
              <a:rPr lang="uz-Latn-UZ" sz="2200" b="1" dirty="0"/>
              <a:t>а</a:t>
            </a:r>
            <a:r>
              <a:rPr lang="uz-Cyrl-UZ" sz="2200" b="1" dirty="0"/>
              <a:t>втомобил), Ҳ (ҳайдовчи), Й (йўл), П (пиёда), М (муҳит). </a:t>
            </a:r>
            <a:endParaRPr lang="uz-Cyrl-UZ" sz="2200" b="1" dirty="0" smtClean="0"/>
          </a:p>
          <a:p>
            <a:pPr algn="just"/>
            <a:r>
              <a:rPr lang="uz-Cyrl-UZ" sz="2200" dirty="0" smtClean="0"/>
              <a:t>Бу </a:t>
            </a:r>
            <a:r>
              <a:rPr lang="uz-Cyrl-UZ" sz="2200" dirty="0"/>
              <a:t>ташкилий қисмлар муҳитда фаолият кўрсатибгина қолмасдан, атроф-муҳит билан уларнинг ҳар бири чамбарчас боғли</a:t>
            </a:r>
            <a:r>
              <a:rPr lang="uz-Latn-UZ" sz="2200" dirty="0"/>
              <a:t>қ</a:t>
            </a:r>
            <a:r>
              <a:rPr lang="uz-Cyrl-UZ" sz="2200" dirty="0"/>
              <a:t> бўлади. </a:t>
            </a:r>
            <a:endParaRPr lang="uz-Cyrl-UZ" sz="2200" dirty="0" smtClean="0"/>
          </a:p>
          <a:p>
            <a:pPr algn="just"/>
            <a:r>
              <a:rPr lang="uz-Cyrl-UZ" sz="2200" dirty="0"/>
              <a:t> </a:t>
            </a:r>
            <a:r>
              <a:rPr lang="uz-Cyrl-UZ" sz="2200" dirty="0" smtClean="0"/>
              <a:t>        </a:t>
            </a:r>
            <a:r>
              <a:rPr lang="uz-Cyrl-UZ" sz="2200" b="1" dirty="0" smtClean="0"/>
              <a:t>Муҳит</a:t>
            </a:r>
            <a:r>
              <a:rPr lang="uz-Cyrl-UZ" sz="2200" dirty="0" smtClean="0"/>
              <a:t> </a:t>
            </a:r>
            <a:r>
              <a:rPr lang="uz-Cyrl-UZ" sz="2200" dirty="0"/>
              <a:t>деб атроф-муҳитнинг йўл ҳаракати хавфсизлигига мужассамлашган таъсири тушунилади ва у қуйидаги </a:t>
            </a:r>
            <a:r>
              <a:rPr lang="uz-Latn-UZ" sz="2200" dirty="0"/>
              <a:t>омиллар</a:t>
            </a:r>
            <a:r>
              <a:rPr lang="uz-Cyrl-UZ" sz="2200" dirty="0"/>
              <a:t>дан ташкил топади: </a:t>
            </a:r>
            <a:endParaRPr lang="uz-Cyrl-UZ" sz="2200" dirty="0" smtClean="0"/>
          </a:p>
          <a:p>
            <a:pPr marL="342900" indent="-342900" algn="just">
              <a:buFontTx/>
              <a:buChar char="-"/>
            </a:pPr>
            <a:r>
              <a:rPr lang="uz-Cyrl-UZ" sz="2200" dirty="0" smtClean="0"/>
              <a:t>об-ҳаво </a:t>
            </a:r>
            <a:r>
              <a:rPr lang="uz-Cyrl-UZ" sz="2200" dirty="0"/>
              <a:t>(метрологик кўриниш, ёғингарчилик, шамол, ҳарорат</a:t>
            </a:r>
            <a:r>
              <a:rPr lang="uz-Cyrl-UZ" sz="2200" dirty="0" smtClean="0"/>
              <a:t>);</a:t>
            </a:r>
          </a:p>
          <a:p>
            <a:pPr marL="342900" indent="-342900" algn="just">
              <a:buFontTx/>
              <a:buChar char="-"/>
            </a:pPr>
            <a:r>
              <a:rPr lang="uz-Cyrl-UZ" sz="2200" dirty="0" smtClean="0"/>
              <a:t>табиий </a:t>
            </a:r>
            <a:r>
              <a:rPr lang="uz-Cyrl-UZ" sz="2200" dirty="0"/>
              <a:t>ландшафт (текислик, қир</a:t>
            </a:r>
            <a:r>
              <a:rPr lang="uz-Latn-UZ" sz="2200" dirty="0"/>
              <a:t>-</a:t>
            </a:r>
            <a:r>
              <a:rPr lang="uz-Cyrl-UZ" sz="2200" dirty="0"/>
              <a:t>адирлар, тоғлик, ер ости-усти сувлари ва ҳ.к.); </a:t>
            </a:r>
            <a:endParaRPr lang="uz-Cyrl-UZ" sz="2200" dirty="0" smtClean="0"/>
          </a:p>
          <a:p>
            <a:pPr marL="342900" indent="-342900" algn="just">
              <a:buFontTx/>
              <a:buChar char="-"/>
            </a:pPr>
            <a:r>
              <a:rPr lang="uz-Cyrl-UZ" sz="2200" dirty="0" smtClean="0"/>
              <a:t>механик </a:t>
            </a:r>
            <a:r>
              <a:rPr lang="uz-Cyrl-UZ" sz="2200" dirty="0"/>
              <a:t>(шовқин, чанг, тебраниш, газ чиқиндилари билан ифлосланганлик ва ҳ.к.) </a:t>
            </a:r>
            <a:endParaRPr lang="uz-Cyrl-UZ" sz="2200" dirty="0" smtClean="0"/>
          </a:p>
          <a:p>
            <a:pPr algn="just"/>
            <a:r>
              <a:rPr lang="uz-Cyrl-UZ" sz="2200" dirty="0"/>
              <a:t> </a:t>
            </a:r>
            <a:r>
              <a:rPr lang="uz-Cyrl-UZ" sz="2200" dirty="0" smtClean="0"/>
              <a:t>               </a:t>
            </a:r>
            <a:r>
              <a:rPr lang="uz-Cyrl-UZ" sz="2200" b="1" dirty="0" smtClean="0"/>
              <a:t>“</a:t>
            </a:r>
            <a:r>
              <a:rPr lang="uz-Cyrl-UZ" sz="2200" b="1" dirty="0"/>
              <a:t>А-Ҳ-Й-П-М” тизим</a:t>
            </a:r>
            <a:r>
              <a:rPr lang="uz-Latn-UZ" sz="2200" b="1" dirty="0"/>
              <a:t>и</a:t>
            </a:r>
            <a:r>
              <a:rPr lang="uz-Cyrl-UZ" sz="2200" b="1" dirty="0"/>
              <a:t>да </a:t>
            </a:r>
            <a:r>
              <a:rPr lang="uz-Cyrl-UZ" sz="2200" dirty="0"/>
              <a:t>механик </a:t>
            </a:r>
            <a:r>
              <a:rPr lang="uz-Cyrl-UZ" sz="2200" dirty="0" smtClean="0"/>
              <a:t>тизим, яъни </a:t>
            </a:r>
            <a:r>
              <a:rPr lang="uz-Cyrl-UZ" sz="2200" b="1" dirty="0" smtClean="0"/>
              <a:t>“</a:t>
            </a:r>
            <a:r>
              <a:rPr lang="uz-Latn-UZ" sz="2200" b="1" dirty="0"/>
              <a:t>А</a:t>
            </a:r>
            <a:r>
              <a:rPr lang="uz-Cyrl-UZ" sz="2200" b="1" dirty="0" smtClean="0"/>
              <a:t>втомобил-Йўл</a:t>
            </a:r>
            <a:r>
              <a:rPr lang="uz-Cyrl-UZ" sz="2200" b="1" dirty="0"/>
              <a:t>” (А-Й) </a:t>
            </a:r>
            <a:r>
              <a:rPr lang="uz-Cyrl-UZ" sz="2200" dirty="0"/>
              <a:t>ва биомеханик </a:t>
            </a:r>
            <a:r>
              <a:rPr lang="uz-Cyrl-UZ" sz="2200" dirty="0" smtClean="0"/>
              <a:t> тизим, яъни </a:t>
            </a:r>
            <a:r>
              <a:rPr lang="uz-Cyrl-UZ" sz="2200" b="1" dirty="0" smtClean="0"/>
              <a:t>“Ҳайдовчи-</a:t>
            </a:r>
            <a:r>
              <a:rPr lang="uz-Cyrl-UZ" sz="2200" b="1" dirty="0"/>
              <a:t>А</a:t>
            </a:r>
            <a:r>
              <a:rPr lang="uz-Cyrl-UZ" sz="2200" b="1" dirty="0" smtClean="0"/>
              <a:t>втомобил</a:t>
            </a:r>
            <a:r>
              <a:rPr lang="uz-Cyrl-UZ" sz="2200" b="1" dirty="0"/>
              <a:t>” (Ҳ-А), </a:t>
            </a:r>
            <a:r>
              <a:rPr lang="uz-Cyrl-UZ" sz="2200" b="1" dirty="0" smtClean="0"/>
              <a:t>   “Ҳайдовчи-Йўл</a:t>
            </a:r>
            <a:r>
              <a:rPr lang="uz-Cyrl-UZ" sz="2200" b="1" dirty="0"/>
              <a:t>” (</a:t>
            </a:r>
            <a:r>
              <a:rPr lang="uz-Latn-UZ" sz="2200" b="1" dirty="0"/>
              <a:t>Ҳ</a:t>
            </a:r>
            <a:r>
              <a:rPr lang="uz-Cyrl-UZ" sz="2200" b="1" dirty="0"/>
              <a:t>-Й), “Пиёда-Автомобил” (П-А) ва “</a:t>
            </a:r>
            <a:r>
              <a:rPr lang="uz-Cyrl-UZ" sz="2200" b="1" dirty="0" smtClean="0"/>
              <a:t>Пиёда-Йўл</a:t>
            </a:r>
            <a:r>
              <a:rPr lang="uz-Cyrl-UZ" sz="2200" b="1" dirty="0"/>
              <a:t>”   (П-Й)</a:t>
            </a:r>
            <a:r>
              <a:rPr lang="uz-Cyrl-UZ" sz="2200" dirty="0"/>
              <a:t> </a:t>
            </a:r>
            <a:r>
              <a:rPr lang="uz-Cyrl-UZ" sz="2200" dirty="0" smtClean="0"/>
              <a:t> ҳамда  биологик тизим, яъни </a:t>
            </a:r>
            <a:r>
              <a:rPr lang="uz-Cyrl-UZ" sz="2200" b="1" dirty="0" smtClean="0"/>
              <a:t>“Ҳайдовчи-Пиёда</a:t>
            </a:r>
            <a:r>
              <a:rPr lang="uz-Cyrl-UZ" sz="2200" b="1" dirty="0"/>
              <a:t>” (Ҳ-П) </a:t>
            </a:r>
            <a:r>
              <a:rPr lang="uz-Cyrl-UZ" sz="2200" dirty="0"/>
              <a:t>тизимларини ажратиб кўрсатиш мумкин. </a:t>
            </a:r>
            <a:endParaRPr lang="ru-RU" sz="2200" dirty="0"/>
          </a:p>
        </p:txBody>
      </p:sp>
    </p:spTree>
    <p:extLst>
      <p:ext uri="{BB962C8B-B14F-4D97-AF65-F5344CB8AC3E}">
        <p14:creationId xmlns:p14="http://schemas.microsoft.com/office/powerpoint/2010/main" val="3415221919"/>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25</TotalTime>
  <Words>535</Words>
  <Application>Microsoft Office PowerPoint</Application>
  <PresentationFormat>Экран (4:3)</PresentationFormat>
  <Paragraphs>39</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Максуд</dc:creator>
  <cp:lastModifiedBy>Максуд</cp:lastModifiedBy>
  <cp:revision>16</cp:revision>
  <dcterms:created xsi:type="dcterms:W3CDTF">2020-08-21T07:26:12Z</dcterms:created>
  <dcterms:modified xsi:type="dcterms:W3CDTF">2021-01-08T18:01:44Z</dcterms:modified>
</cp:coreProperties>
</file>