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1" r:id="rId10"/>
    <p:sldId id="272" r:id="rId11"/>
    <p:sldId id="273" r:id="rId12"/>
    <p:sldId id="274" r:id="rId13"/>
    <p:sldId id="264" r:id="rId14"/>
    <p:sldId id="265" r:id="rId15"/>
    <p:sldId id="270" r:id="rId16"/>
    <p:sldId id="266" r:id="rId17"/>
    <p:sldId id="276" r:id="rId18"/>
    <p:sldId id="277" r:id="rId19"/>
    <p:sldId id="278" r:id="rId20"/>
    <p:sldId id="279" r:id="rId21"/>
    <p:sldId id="280" r:id="rId22"/>
    <p:sldId id="281" r:id="rId23"/>
    <p:sldId id="283" r:id="rId24"/>
    <p:sldId id="282" r:id="rId25"/>
    <p:sldId id="284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83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10901-FCE0-40FE-9BC2-37127CFB971C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C4692-3EC4-48D3-B514-430BA07E4B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9755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10901-FCE0-40FE-9BC2-37127CFB971C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C4692-3EC4-48D3-B514-430BA07E4B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5380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10901-FCE0-40FE-9BC2-37127CFB971C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C4692-3EC4-48D3-B514-430BA07E4B2D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91432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10901-FCE0-40FE-9BC2-37127CFB971C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C4692-3EC4-48D3-B514-430BA07E4B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74048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10901-FCE0-40FE-9BC2-37127CFB971C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C4692-3EC4-48D3-B514-430BA07E4B2D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116789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10901-FCE0-40FE-9BC2-37127CFB971C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C4692-3EC4-48D3-B514-430BA07E4B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97698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10901-FCE0-40FE-9BC2-37127CFB971C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C4692-3EC4-48D3-B514-430BA07E4B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37683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10901-FCE0-40FE-9BC2-37127CFB971C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C4692-3EC4-48D3-B514-430BA07E4B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1537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10901-FCE0-40FE-9BC2-37127CFB971C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C4692-3EC4-48D3-B514-430BA07E4B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147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10901-FCE0-40FE-9BC2-37127CFB971C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C4692-3EC4-48D3-B514-430BA07E4B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6146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10901-FCE0-40FE-9BC2-37127CFB971C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C4692-3EC4-48D3-B514-430BA07E4B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8943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10901-FCE0-40FE-9BC2-37127CFB971C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C4692-3EC4-48D3-B514-430BA07E4B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4924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10901-FCE0-40FE-9BC2-37127CFB971C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C4692-3EC4-48D3-B514-430BA07E4B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2813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10901-FCE0-40FE-9BC2-37127CFB971C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C4692-3EC4-48D3-B514-430BA07E4B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191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10901-FCE0-40FE-9BC2-37127CFB971C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C4692-3EC4-48D3-B514-430BA07E4B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4164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10901-FCE0-40FE-9BC2-37127CFB971C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C4692-3EC4-48D3-B514-430BA07E4B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007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410901-FCE0-40FE-9BC2-37127CFB971C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FDC4692-3EC4-48D3-B514-430BA07E4B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1094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  <p:sldLayoutId id="214748377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wma"/><Relationship Id="rId1" Type="http://schemas.microsoft.com/office/2007/relationships/media" Target="../media/media24.wma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wma"/><Relationship Id="rId1" Type="http://schemas.microsoft.com/office/2007/relationships/media" Target="../media/media25.wm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8620" y="1122362"/>
            <a:ext cx="11384280" cy="3449638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МАШИНЫ ДЛЯ ДОБЫЧИ И ПЕРЕРАБОТКИ </a:t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>КАМЕННЫХ МАТЕРИАЛОВ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8760" y="4790758"/>
            <a:ext cx="9144000" cy="1655762"/>
          </a:xfrm>
        </p:spPr>
        <p:txBody>
          <a:bodyPr>
            <a:normAutofit fontScale="77500" lnSpcReduction="20000"/>
          </a:bodyPr>
          <a:lstStyle/>
          <a:p>
            <a:endParaRPr lang="ru-RU" b="1" dirty="0" smtClean="0"/>
          </a:p>
          <a:p>
            <a:endParaRPr lang="ru-RU" b="1" dirty="0"/>
          </a:p>
          <a:p>
            <a:endParaRPr lang="ru-RU" b="1" dirty="0" smtClean="0"/>
          </a:p>
          <a:p>
            <a:r>
              <a:rPr lang="ru-RU" b="1" dirty="0" smtClean="0"/>
              <a:t> </a:t>
            </a:r>
            <a:r>
              <a:rPr lang="ru-RU" sz="3600" b="1" dirty="0"/>
              <a:t>ЛЕКЦИЯ № 10</a:t>
            </a:r>
            <a:endParaRPr lang="ru-RU" sz="3600" dirty="0"/>
          </a:p>
          <a:p>
            <a:r>
              <a:rPr lang="ru-RU" b="1" dirty="0"/>
              <a:t> </a:t>
            </a:r>
            <a:endParaRPr lang="ru-RU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42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99"/>
    </mc:Choice>
    <mc:Fallback xmlns="">
      <p:transition spd="slow" advTm="13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21419" r="21655"/>
          <a:stretch/>
        </p:blipFill>
        <p:spPr>
          <a:xfrm>
            <a:off x="502921" y="182880"/>
            <a:ext cx="11384280" cy="635508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45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64"/>
    </mc:Choice>
    <mc:Fallback xmlns="">
      <p:transition spd="slow" advTm="11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1390" t="20312" r="28156" b="28437"/>
          <a:stretch/>
        </p:blipFill>
        <p:spPr>
          <a:xfrm>
            <a:off x="502920" y="1325553"/>
            <a:ext cx="11087101" cy="505238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47900" y="248335"/>
            <a:ext cx="71475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 бурения шпуров используются </a:t>
            </a: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пневматические перфораторы. </a:t>
            </a:r>
            <a:endParaRPr lang="ru-RU" sz="3200" dirty="0"/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23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23"/>
    </mc:Choice>
    <mc:Fallback xmlns="">
      <p:transition spd="slow" advTm="25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24056" t="15625" r="23938" b="14688"/>
          <a:stretch/>
        </p:blipFill>
        <p:spPr>
          <a:xfrm>
            <a:off x="502919" y="251460"/>
            <a:ext cx="10767061" cy="6441114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20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723"/>
    </mc:Choice>
    <mc:Fallback xmlns="">
      <p:transition spd="slow" advTm="447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44880" y="480499"/>
            <a:ext cx="1098804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3200" b="1" i="1" dirty="0" smtClean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Применяется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</a:t>
            </a:r>
            <a:r>
              <a:rPr lang="ru-RU" sz="3200" b="1" i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термическое бурение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Термобур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который в нижней части снабжен горелкой, непрерывно отпускается на дно скважины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Разрушение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породы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производится высокотемпературными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газовыми струями 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=2200-3500°,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sz="3200" i="1" baseline="-25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</a:t>
            </a:r>
            <a:r>
              <a:rPr lang="ru-RU" sz="32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=1800-2000м/с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3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53"/>
    </mc:Choice>
    <mc:Fallback xmlns="">
      <p:transition spd="slow" advTm="29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6240" y="486073"/>
            <a:ext cx="11513820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32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Механизация переработки каменных материалов</a:t>
            </a:r>
            <a:endParaRPr lang="ru-RU" sz="3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</a:t>
            </a:r>
            <a:r>
              <a:rPr lang="ru-RU" sz="3200" b="1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320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Дробление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измельчение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это разрушение кусков камня внешними силами, преодолевающими внутренние силы сцепления, связывающие между собой частицы твердого вещества. 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При </a:t>
            </a:r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дроблении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получаются продукты крупнее, а при</a:t>
            </a:r>
          </a:p>
          <a:p>
            <a:pPr algn="just"/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измельчении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мельче 5 мм. Для дробления применяют дробилки, для измельчения - мельницы.</a:t>
            </a:r>
            <a:endParaRPr lang="ru-RU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79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22"/>
    </mc:Choice>
    <mc:Fallback xmlns="">
      <p:transition spd="slow" advTm="26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810383" y="683828"/>
            <a:ext cx="2456142" cy="2514353"/>
            <a:chOff x="0" y="0"/>
            <a:chExt cx="1978447" cy="2065485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354227" y="749643"/>
              <a:ext cx="1027956" cy="455501"/>
              <a:chOff x="0" y="0"/>
              <a:chExt cx="1027956" cy="455501"/>
            </a:xfrm>
          </p:grpSpPr>
          <p:grpSp>
            <p:nvGrpSpPr>
              <p:cNvPr id="52" name="Группа 51"/>
              <p:cNvGrpSpPr/>
              <p:nvPr/>
            </p:nvGrpSpPr>
            <p:grpSpPr>
              <a:xfrm>
                <a:off x="0" y="0"/>
                <a:ext cx="1027956" cy="455501"/>
                <a:chOff x="0" y="0"/>
                <a:chExt cx="1147810" cy="723792"/>
              </a:xfrm>
            </p:grpSpPr>
            <p:cxnSp>
              <p:nvCxnSpPr>
                <p:cNvPr id="61" name="Прямая соединительная линия 60"/>
                <p:cNvCxnSpPr/>
                <p:nvPr/>
              </p:nvCxnSpPr>
              <p:spPr>
                <a:xfrm flipH="1">
                  <a:off x="117230" y="36844"/>
                  <a:ext cx="227965" cy="11430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Прямая соединительная линия 61"/>
                <p:cNvCxnSpPr/>
                <p:nvPr/>
              </p:nvCxnSpPr>
              <p:spPr>
                <a:xfrm flipH="1">
                  <a:off x="3349" y="150725"/>
                  <a:ext cx="113935" cy="116975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Прямая соединительная линия 62"/>
                <p:cNvCxnSpPr/>
                <p:nvPr/>
              </p:nvCxnSpPr>
              <p:spPr>
                <a:xfrm>
                  <a:off x="3349" y="267956"/>
                  <a:ext cx="365" cy="11454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Прямая соединительная линия 63"/>
                <p:cNvCxnSpPr/>
                <p:nvPr/>
              </p:nvCxnSpPr>
              <p:spPr>
                <a:xfrm>
                  <a:off x="0" y="378488"/>
                  <a:ext cx="117205" cy="231275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Прямая соединительная линия 64"/>
                <p:cNvCxnSpPr/>
                <p:nvPr/>
              </p:nvCxnSpPr>
              <p:spPr>
                <a:xfrm>
                  <a:off x="117230" y="606251"/>
                  <a:ext cx="343265" cy="116975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Прямая соединительная линия 65"/>
                <p:cNvCxnSpPr/>
                <p:nvPr/>
              </p:nvCxnSpPr>
              <p:spPr>
                <a:xfrm flipV="1">
                  <a:off x="461930" y="723226"/>
                  <a:ext cx="340617" cy="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Прямая соединительная линия 66"/>
                <p:cNvCxnSpPr/>
                <p:nvPr/>
              </p:nvCxnSpPr>
              <p:spPr>
                <a:xfrm flipV="1">
                  <a:off x="803868" y="609600"/>
                  <a:ext cx="228965" cy="11419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Прямая соединительная линия 67"/>
                <p:cNvCxnSpPr/>
                <p:nvPr/>
              </p:nvCxnSpPr>
              <p:spPr>
                <a:xfrm flipV="1">
                  <a:off x="1028281" y="381838"/>
                  <a:ext cx="119529" cy="225925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Прямая соединительная линия 68"/>
                <p:cNvCxnSpPr/>
                <p:nvPr/>
              </p:nvCxnSpPr>
              <p:spPr>
                <a:xfrm flipV="1">
                  <a:off x="344993" y="0"/>
                  <a:ext cx="344512" cy="3684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Прямая соединительная линия 69"/>
                <p:cNvCxnSpPr/>
                <p:nvPr/>
              </p:nvCxnSpPr>
              <p:spPr>
                <a:xfrm>
                  <a:off x="689986" y="0"/>
                  <a:ext cx="234462" cy="10048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Прямая соединительная линия 70"/>
                <p:cNvCxnSpPr/>
                <p:nvPr/>
              </p:nvCxnSpPr>
              <p:spPr>
                <a:xfrm>
                  <a:off x="924448" y="100484"/>
                  <a:ext cx="223213" cy="28177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Группа 52"/>
              <p:cNvGrpSpPr/>
              <p:nvPr/>
            </p:nvGrpSpPr>
            <p:grpSpPr>
              <a:xfrm>
                <a:off x="504825" y="161925"/>
                <a:ext cx="120074" cy="126563"/>
                <a:chOff x="0" y="0"/>
                <a:chExt cx="120074" cy="126563"/>
              </a:xfrm>
            </p:grpSpPr>
            <p:cxnSp>
              <p:nvCxnSpPr>
                <p:cNvPr id="54" name="Прямая соединительная линия 53"/>
                <p:cNvCxnSpPr/>
                <p:nvPr/>
              </p:nvCxnSpPr>
              <p:spPr>
                <a:xfrm>
                  <a:off x="44245" y="0"/>
                  <a:ext cx="75829" cy="71784"/>
                </a:xfrm>
                <a:prstGeom prst="line">
                  <a:avLst/>
                </a:prstGeom>
                <a:ln w="317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Прямая соединительная линия 54"/>
                <p:cNvCxnSpPr/>
                <p:nvPr/>
              </p:nvCxnSpPr>
              <p:spPr>
                <a:xfrm>
                  <a:off x="14749" y="4214"/>
                  <a:ext cx="75829" cy="71784"/>
                </a:xfrm>
                <a:prstGeom prst="line">
                  <a:avLst/>
                </a:prstGeom>
                <a:ln w="317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Прямая соединительная линия 55"/>
                <p:cNvCxnSpPr/>
                <p:nvPr/>
              </p:nvCxnSpPr>
              <p:spPr>
                <a:xfrm>
                  <a:off x="0" y="25283"/>
                  <a:ext cx="90765" cy="79409"/>
                </a:xfrm>
                <a:prstGeom prst="line">
                  <a:avLst/>
                </a:prstGeom>
                <a:ln w="317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Прямая соединительная линия 56"/>
                <p:cNvCxnSpPr/>
                <p:nvPr/>
              </p:nvCxnSpPr>
              <p:spPr>
                <a:xfrm>
                  <a:off x="8428" y="54779"/>
                  <a:ext cx="75829" cy="71784"/>
                </a:xfrm>
                <a:prstGeom prst="line">
                  <a:avLst/>
                </a:prstGeom>
                <a:ln w="317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Прямая соединительная линия 57"/>
                <p:cNvCxnSpPr/>
                <p:nvPr/>
              </p:nvCxnSpPr>
              <p:spPr>
                <a:xfrm flipV="1">
                  <a:off x="29497" y="25283"/>
                  <a:ext cx="61294" cy="79309"/>
                </a:xfrm>
                <a:prstGeom prst="line">
                  <a:avLst/>
                </a:prstGeom>
                <a:ln w="317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Прямая соединительная линия 58"/>
                <p:cNvCxnSpPr/>
                <p:nvPr/>
              </p:nvCxnSpPr>
              <p:spPr>
                <a:xfrm flipH="1">
                  <a:off x="6321" y="2107"/>
                  <a:ext cx="60158" cy="85640"/>
                </a:xfrm>
                <a:prstGeom prst="line">
                  <a:avLst/>
                </a:prstGeom>
                <a:ln w="317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Прямая соединительная линия 59"/>
                <p:cNvCxnSpPr/>
                <p:nvPr/>
              </p:nvCxnSpPr>
              <p:spPr>
                <a:xfrm flipH="1">
                  <a:off x="44245" y="25283"/>
                  <a:ext cx="74228" cy="100631"/>
                </a:xfrm>
                <a:prstGeom prst="line">
                  <a:avLst/>
                </a:prstGeom>
                <a:ln w="317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" name="Группа 3"/>
            <p:cNvGrpSpPr/>
            <p:nvPr/>
          </p:nvGrpSpPr>
          <p:grpSpPr>
            <a:xfrm>
              <a:off x="24713" y="1210962"/>
              <a:ext cx="1953734" cy="363109"/>
              <a:chOff x="0" y="0"/>
              <a:chExt cx="1953734" cy="363109"/>
            </a:xfrm>
          </p:grpSpPr>
          <p:cxnSp>
            <p:nvCxnSpPr>
              <p:cNvPr id="30" name="Прямая соединительная линия 29"/>
              <p:cNvCxnSpPr/>
              <p:nvPr/>
            </p:nvCxnSpPr>
            <p:spPr>
              <a:xfrm>
                <a:off x="0" y="10912"/>
                <a:ext cx="1949761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Прямая соединительная линия 30"/>
              <p:cNvCxnSpPr/>
              <p:nvPr/>
            </p:nvCxnSpPr>
            <p:spPr>
              <a:xfrm>
                <a:off x="0" y="357904"/>
                <a:ext cx="1951863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Прямая соединительная линия 31"/>
              <p:cNvCxnSpPr/>
              <p:nvPr/>
            </p:nvCxnSpPr>
            <p:spPr>
              <a:xfrm>
                <a:off x="10911" y="15276"/>
                <a:ext cx="37" cy="34046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Прямая соединительная линия 32"/>
              <p:cNvCxnSpPr/>
              <p:nvPr/>
            </p:nvCxnSpPr>
            <p:spPr>
              <a:xfrm flipV="1">
                <a:off x="1953193" y="0"/>
                <a:ext cx="541" cy="3623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Прямая соединительная линия 33"/>
              <p:cNvCxnSpPr/>
              <p:nvPr/>
            </p:nvCxnSpPr>
            <p:spPr>
              <a:xfrm flipH="1">
                <a:off x="1724047" y="10912"/>
                <a:ext cx="228235" cy="34557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Прямая соединительная линия 34"/>
              <p:cNvCxnSpPr/>
              <p:nvPr/>
            </p:nvCxnSpPr>
            <p:spPr>
              <a:xfrm flipH="1">
                <a:off x="1610566" y="10912"/>
                <a:ext cx="228235" cy="34557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Прямая соединительная линия 35"/>
              <p:cNvCxnSpPr/>
              <p:nvPr/>
            </p:nvCxnSpPr>
            <p:spPr>
              <a:xfrm flipH="1">
                <a:off x="1488355" y="15276"/>
                <a:ext cx="228235" cy="34557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Прямая соединительная линия 36"/>
              <p:cNvCxnSpPr/>
              <p:nvPr/>
            </p:nvCxnSpPr>
            <p:spPr>
              <a:xfrm flipH="1">
                <a:off x="1381420" y="10912"/>
                <a:ext cx="228235" cy="34557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Прямая соединительная линия 37"/>
              <p:cNvCxnSpPr/>
              <p:nvPr/>
            </p:nvCxnSpPr>
            <p:spPr>
              <a:xfrm flipH="1">
                <a:off x="1265756" y="17459"/>
                <a:ext cx="228235" cy="34557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Прямая соединительная линия 38"/>
              <p:cNvCxnSpPr/>
              <p:nvPr/>
            </p:nvCxnSpPr>
            <p:spPr>
              <a:xfrm flipH="1">
                <a:off x="1143545" y="10912"/>
                <a:ext cx="228235" cy="34557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Прямая соединительная линия 39"/>
              <p:cNvCxnSpPr/>
              <p:nvPr/>
            </p:nvCxnSpPr>
            <p:spPr>
              <a:xfrm flipH="1">
                <a:off x="1043158" y="10912"/>
                <a:ext cx="228235" cy="34557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Прямая соединительная линия 40"/>
              <p:cNvCxnSpPr/>
              <p:nvPr/>
            </p:nvCxnSpPr>
            <p:spPr>
              <a:xfrm flipH="1">
                <a:off x="920947" y="10912"/>
                <a:ext cx="228235" cy="34557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Прямая соединительная линия 41"/>
              <p:cNvCxnSpPr/>
              <p:nvPr/>
            </p:nvCxnSpPr>
            <p:spPr>
              <a:xfrm flipH="1">
                <a:off x="816194" y="13094"/>
                <a:ext cx="228235" cy="34557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я соединительная линия 42"/>
              <p:cNvCxnSpPr/>
              <p:nvPr/>
            </p:nvCxnSpPr>
            <p:spPr>
              <a:xfrm flipH="1">
                <a:off x="687436" y="10912"/>
                <a:ext cx="228235" cy="34557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Прямая соединительная линия 43"/>
              <p:cNvCxnSpPr/>
              <p:nvPr/>
            </p:nvCxnSpPr>
            <p:spPr>
              <a:xfrm flipH="1">
                <a:off x="576137" y="13094"/>
                <a:ext cx="228235" cy="34557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Прямая соединительная линия 44"/>
              <p:cNvCxnSpPr/>
              <p:nvPr/>
            </p:nvCxnSpPr>
            <p:spPr>
              <a:xfrm flipH="1">
                <a:off x="464838" y="10912"/>
                <a:ext cx="228235" cy="34557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Прямая соединительная линия 45"/>
              <p:cNvCxnSpPr/>
              <p:nvPr/>
            </p:nvCxnSpPr>
            <p:spPr>
              <a:xfrm flipH="1">
                <a:off x="346991" y="17459"/>
                <a:ext cx="228235" cy="34557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Прямая соединительная линия 46"/>
              <p:cNvCxnSpPr/>
              <p:nvPr/>
            </p:nvCxnSpPr>
            <p:spPr>
              <a:xfrm flipH="1">
                <a:off x="237875" y="10912"/>
                <a:ext cx="228235" cy="34557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Прямая соединительная линия 47"/>
              <p:cNvCxnSpPr/>
              <p:nvPr/>
            </p:nvCxnSpPr>
            <p:spPr>
              <a:xfrm flipH="1">
                <a:off x="128758" y="6547"/>
                <a:ext cx="228235" cy="34557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Прямая соединительная линия 48"/>
              <p:cNvCxnSpPr/>
              <p:nvPr/>
            </p:nvCxnSpPr>
            <p:spPr>
              <a:xfrm flipH="1">
                <a:off x="13094" y="6547"/>
                <a:ext cx="228235" cy="34557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Прямая соединительная линия 49"/>
              <p:cNvCxnSpPr/>
              <p:nvPr/>
            </p:nvCxnSpPr>
            <p:spPr>
              <a:xfrm flipH="1">
                <a:off x="1835347" y="181134"/>
                <a:ext cx="117691" cy="18197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Прямая соединительная линия 50"/>
              <p:cNvCxnSpPr/>
              <p:nvPr/>
            </p:nvCxnSpPr>
            <p:spPr>
              <a:xfrm flipH="1">
                <a:off x="10911" y="15276"/>
                <a:ext cx="116732" cy="14076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Группа 4"/>
            <p:cNvGrpSpPr/>
            <p:nvPr/>
          </p:nvGrpSpPr>
          <p:grpSpPr>
            <a:xfrm>
              <a:off x="0" y="387179"/>
              <a:ext cx="1953734" cy="363109"/>
              <a:chOff x="0" y="0"/>
              <a:chExt cx="1953734" cy="363109"/>
            </a:xfrm>
          </p:grpSpPr>
          <p:cxnSp>
            <p:nvCxnSpPr>
              <p:cNvPr id="8" name="Прямая соединительная линия 7"/>
              <p:cNvCxnSpPr/>
              <p:nvPr/>
            </p:nvCxnSpPr>
            <p:spPr>
              <a:xfrm>
                <a:off x="0" y="10912"/>
                <a:ext cx="1949761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Прямая соединительная линия 8"/>
              <p:cNvCxnSpPr/>
              <p:nvPr/>
            </p:nvCxnSpPr>
            <p:spPr>
              <a:xfrm>
                <a:off x="0" y="357904"/>
                <a:ext cx="1951863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Прямая соединительная линия 9"/>
              <p:cNvCxnSpPr/>
              <p:nvPr/>
            </p:nvCxnSpPr>
            <p:spPr>
              <a:xfrm>
                <a:off x="10911" y="15276"/>
                <a:ext cx="37" cy="34046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Прямая соединительная линия 10"/>
              <p:cNvCxnSpPr/>
              <p:nvPr/>
            </p:nvCxnSpPr>
            <p:spPr>
              <a:xfrm flipV="1">
                <a:off x="1953193" y="0"/>
                <a:ext cx="541" cy="3623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Прямая соединительная линия 11"/>
              <p:cNvCxnSpPr/>
              <p:nvPr/>
            </p:nvCxnSpPr>
            <p:spPr>
              <a:xfrm flipH="1">
                <a:off x="1724047" y="10912"/>
                <a:ext cx="228235" cy="34557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Прямая соединительная линия 12"/>
              <p:cNvCxnSpPr/>
              <p:nvPr/>
            </p:nvCxnSpPr>
            <p:spPr>
              <a:xfrm flipH="1">
                <a:off x="1610566" y="10912"/>
                <a:ext cx="228235" cy="34557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Прямая соединительная линия 13"/>
              <p:cNvCxnSpPr/>
              <p:nvPr/>
            </p:nvCxnSpPr>
            <p:spPr>
              <a:xfrm flipH="1">
                <a:off x="1488355" y="15276"/>
                <a:ext cx="228235" cy="34557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Прямая соединительная линия 14"/>
              <p:cNvCxnSpPr/>
              <p:nvPr/>
            </p:nvCxnSpPr>
            <p:spPr>
              <a:xfrm flipH="1">
                <a:off x="1381420" y="10912"/>
                <a:ext cx="228235" cy="34557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Прямая соединительная линия 15"/>
              <p:cNvCxnSpPr/>
              <p:nvPr/>
            </p:nvCxnSpPr>
            <p:spPr>
              <a:xfrm flipH="1">
                <a:off x="1265756" y="17459"/>
                <a:ext cx="228235" cy="34557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Прямая соединительная линия 16"/>
              <p:cNvCxnSpPr/>
              <p:nvPr/>
            </p:nvCxnSpPr>
            <p:spPr>
              <a:xfrm flipH="1">
                <a:off x="1143545" y="10912"/>
                <a:ext cx="228235" cy="34557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Прямая соединительная линия 17"/>
              <p:cNvCxnSpPr/>
              <p:nvPr/>
            </p:nvCxnSpPr>
            <p:spPr>
              <a:xfrm flipH="1">
                <a:off x="1043158" y="10912"/>
                <a:ext cx="228235" cy="34557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Прямая соединительная линия 18"/>
              <p:cNvCxnSpPr/>
              <p:nvPr/>
            </p:nvCxnSpPr>
            <p:spPr>
              <a:xfrm flipH="1">
                <a:off x="920947" y="10912"/>
                <a:ext cx="228235" cy="34557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Прямая соединительная линия 19"/>
              <p:cNvCxnSpPr/>
              <p:nvPr/>
            </p:nvCxnSpPr>
            <p:spPr>
              <a:xfrm flipH="1">
                <a:off x="816194" y="13094"/>
                <a:ext cx="228235" cy="34557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Прямая соединительная линия 20"/>
              <p:cNvCxnSpPr/>
              <p:nvPr/>
            </p:nvCxnSpPr>
            <p:spPr>
              <a:xfrm flipH="1">
                <a:off x="687436" y="10912"/>
                <a:ext cx="228235" cy="34557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Прямая соединительная линия 21"/>
              <p:cNvCxnSpPr/>
              <p:nvPr/>
            </p:nvCxnSpPr>
            <p:spPr>
              <a:xfrm flipH="1">
                <a:off x="576137" y="13094"/>
                <a:ext cx="228235" cy="34557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Прямая соединительная линия 22"/>
              <p:cNvCxnSpPr/>
              <p:nvPr/>
            </p:nvCxnSpPr>
            <p:spPr>
              <a:xfrm flipH="1">
                <a:off x="464838" y="10912"/>
                <a:ext cx="228235" cy="34557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Прямая соединительная линия 23"/>
              <p:cNvCxnSpPr/>
              <p:nvPr/>
            </p:nvCxnSpPr>
            <p:spPr>
              <a:xfrm flipH="1">
                <a:off x="346991" y="17459"/>
                <a:ext cx="228235" cy="34557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Прямая соединительная линия 24"/>
              <p:cNvCxnSpPr/>
              <p:nvPr/>
            </p:nvCxnSpPr>
            <p:spPr>
              <a:xfrm flipH="1">
                <a:off x="237875" y="10912"/>
                <a:ext cx="228235" cy="34557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Прямая соединительная линия 25"/>
              <p:cNvCxnSpPr/>
              <p:nvPr/>
            </p:nvCxnSpPr>
            <p:spPr>
              <a:xfrm flipH="1">
                <a:off x="128758" y="6547"/>
                <a:ext cx="228235" cy="34557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Прямая соединительная линия 26"/>
              <p:cNvCxnSpPr/>
              <p:nvPr/>
            </p:nvCxnSpPr>
            <p:spPr>
              <a:xfrm flipH="1">
                <a:off x="13094" y="6547"/>
                <a:ext cx="228235" cy="34557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Прямая соединительная линия 27"/>
              <p:cNvCxnSpPr/>
              <p:nvPr/>
            </p:nvCxnSpPr>
            <p:spPr>
              <a:xfrm flipH="1">
                <a:off x="1835347" y="181134"/>
                <a:ext cx="117691" cy="18197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Прямая соединительная линия 28"/>
              <p:cNvCxnSpPr/>
              <p:nvPr/>
            </p:nvCxnSpPr>
            <p:spPr>
              <a:xfrm flipH="1">
                <a:off x="10911" y="15276"/>
                <a:ext cx="116732" cy="14076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" name="Прямая соединительная линия 5"/>
            <p:cNvCxnSpPr/>
            <p:nvPr/>
          </p:nvCxnSpPr>
          <p:spPr>
            <a:xfrm flipH="1" flipV="1">
              <a:off x="922637" y="0"/>
              <a:ext cx="0" cy="404612"/>
            </a:xfrm>
            <a:prstGeom prst="line">
              <a:avLst/>
            </a:prstGeom>
            <a:ln w="19050">
              <a:solidFill>
                <a:schemeClr val="tx1"/>
              </a:solidFill>
              <a:head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/>
            <p:cNvCxnSpPr/>
            <p:nvPr/>
          </p:nvCxnSpPr>
          <p:spPr>
            <a:xfrm>
              <a:off x="947351" y="1556952"/>
              <a:ext cx="3938" cy="508533"/>
            </a:xfrm>
            <a:prstGeom prst="line">
              <a:avLst/>
            </a:prstGeom>
            <a:ln w="19050">
              <a:solidFill>
                <a:schemeClr val="tx1"/>
              </a:solidFill>
              <a:head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Группа 71"/>
          <p:cNvGrpSpPr/>
          <p:nvPr/>
        </p:nvGrpSpPr>
        <p:grpSpPr>
          <a:xfrm>
            <a:off x="4566370" y="1941710"/>
            <a:ext cx="2600913" cy="1811986"/>
            <a:chOff x="0" y="0"/>
            <a:chExt cx="2144317" cy="1541880"/>
          </a:xfrm>
        </p:grpSpPr>
        <p:cxnSp>
          <p:nvCxnSpPr>
            <p:cNvPr id="73" name="Прямая соединительная линия 72"/>
            <p:cNvCxnSpPr/>
            <p:nvPr/>
          </p:nvCxnSpPr>
          <p:spPr>
            <a:xfrm flipH="1" flipV="1">
              <a:off x="450166" y="182880"/>
              <a:ext cx="41090" cy="467291"/>
            </a:xfrm>
            <a:prstGeom prst="line">
              <a:avLst/>
            </a:prstGeom>
            <a:ln w="19050">
              <a:solidFill>
                <a:schemeClr val="tx1"/>
              </a:solidFill>
              <a:head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4" name="Группа 73"/>
            <p:cNvGrpSpPr/>
            <p:nvPr/>
          </p:nvGrpSpPr>
          <p:grpSpPr>
            <a:xfrm>
              <a:off x="0" y="0"/>
              <a:ext cx="2144317" cy="1541880"/>
              <a:chOff x="0" y="0"/>
              <a:chExt cx="2144317" cy="1541880"/>
            </a:xfrm>
          </p:grpSpPr>
          <p:grpSp>
            <p:nvGrpSpPr>
              <p:cNvPr id="75" name="Группа 74"/>
              <p:cNvGrpSpPr/>
              <p:nvPr/>
            </p:nvGrpSpPr>
            <p:grpSpPr>
              <a:xfrm>
                <a:off x="0" y="717452"/>
                <a:ext cx="1953260" cy="824428"/>
                <a:chOff x="0" y="0"/>
                <a:chExt cx="1953260" cy="824428"/>
              </a:xfrm>
            </p:grpSpPr>
            <p:grpSp>
              <p:nvGrpSpPr>
                <p:cNvPr id="94" name="Группа 93"/>
                <p:cNvGrpSpPr/>
                <p:nvPr/>
              </p:nvGrpSpPr>
              <p:grpSpPr>
                <a:xfrm>
                  <a:off x="370703" y="0"/>
                  <a:ext cx="1027956" cy="455501"/>
                  <a:chOff x="0" y="0"/>
                  <a:chExt cx="1027956" cy="455501"/>
                </a:xfrm>
              </p:grpSpPr>
              <p:grpSp>
                <p:nvGrpSpPr>
                  <p:cNvPr id="118" name="Группа 117"/>
                  <p:cNvGrpSpPr/>
                  <p:nvPr/>
                </p:nvGrpSpPr>
                <p:grpSpPr>
                  <a:xfrm>
                    <a:off x="0" y="0"/>
                    <a:ext cx="1027956" cy="455501"/>
                    <a:chOff x="0" y="0"/>
                    <a:chExt cx="1147810" cy="723792"/>
                  </a:xfrm>
                </p:grpSpPr>
                <p:cxnSp>
                  <p:nvCxnSpPr>
                    <p:cNvPr id="127" name="Прямая соединительная линия 126"/>
                    <p:cNvCxnSpPr/>
                    <p:nvPr/>
                  </p:nvCxnSpPr>
                  <p:spPr>
                    <a:xfrm flipH="1">
                      <a:off x="117230" y="36844"/>
                      <a:ext cx="227965" cy="11430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8" name="Прямая соединительная линия 127"/>
                    <p:cNvCxnSpPr/>
                    <p:nvPr/>
                  </p:nvCxnSpPr>
                  <p:spPr>
                    <a:xfrm flipH="1">
                      <a:off x="3349" y="150725"/>
                      <a:ext cx="113935" cy="116975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9" name="Прямая соединительная линия 128"/>
                    <p:cNvCxnSpPr/>
                    <p:nvPr/>
                  </p:nvCxnSpPr>
                  <p:spPr>
                    <a:xfrm>
                      <a:off x="3349" y="267956"/>
                      <a:ext cx="365" cy="114543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0" name="Прямая соединительная линия 129"/>
                    <p:cNvCxnSpPr/>
                    <p:nvPr/>
                  </p:nvCxnSpPr>
                  <p:spPr>
                    <a:xfrm>
                      <a:off x="0" y="378488"/>
                      <a:ext cx="117205" cy="231275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1" name="Прямая соединительная линия 130"/>
                    <p:cNvCxnSpPr/>
                    <p:nvPr/>
                  </p:nvCxnSpPr>
                  <p:spPr>
                    <a:xfrm>
                      <a:off x="117230" y="606251"/>
                      <a:ext cx="343265" cy="116975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2" name="Прямая соединительная линия 131"/>
                    <p:cNvCxnSpPr/>
                    <p:nvPr/>
                  </p:nvCxnSpPr>
                  <p:spPr>
                    <a:xfrm flipV="1">
                      <a:off x="461930" y="723226"/>
                      <a:ext cx="340617" cy="6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3" name="Прямая соединительная линия 132"/>
                    <p:cNvCxnSpPr/>
                    <p:nvPr/>
                  </p:nvCxnSpPr>
                  <p:spPr>
                    <a:xfrm flipV="1">
                      <a:off x="803868" y="609600"/>
                      <a:ext cx="228965" cy="114192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4" name="Прямая соединительная линия 133"/>
                    <p:cNvCxnSpPr/>
                    <p:nvPr/>
                  </p:nvCxnSpPr>
                  <p:spPr>
                    <a:xfrm flipV="1">
                      <a:off x="1028281" y="381838"/>
                      <a:ext cx="119529" cy="225925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5" name="Прямая соединительная линия 134"/>
                    <p:cNvCxnSpPr/>
                    <p:nvPr/>
                  </p:nvCxnSpPr>
                  <p:spPr>
                    <a:xfrm flipV="1">
                      <a:off x="344993" y="0"/>
                      <a:ext cx="344512" cy="36844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6" name="Прямая соединительная линия 135"/>
                    <p:cNvCxnSpPr/>
                    <p:nvPr/>
                  </p:nvCxnSpPr>
                  <p:spPr>
                    <a:xfrm>
                      <a:off x="689986" y="0"/>
                      <a:ext cx="234462" cy="100484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7" name="Прямая соединительная линия 136"/>
                    <p:cNvCxnSpPr/>
                    <p:nvPr/>
                  </p:nvCxnSpPr>
                  <p:spPr>
                    <a:xfrm>
                      <a:off x="924448" y="100484"/>
                      <a:ext cx="223213" cy="281772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19" name="Группа 118"/>
                  <p:cNvGrpSpPr/>
                  <p:nvPr/>
                </p:nvGrpSpPr>
                <p:grpSpPr>
                  <a:xfrm>
                    <a:off x="504825" y="161925"/>
                    <a:ext cx="120074" cy="126563"/>
                    <a:chOff x="0" y="0"/>
                    <a:chExt cx="120074" cy="126563"/>
                  </a:xfrm>
                </p:grpSpPr>
                <p:cxnSp>
                  <p:nvCxnSpPr>
                    <p:cNvPr id="120" name="Прямая соединительная линия 119"/>
                    <p:cNvCxnSpPr/>
                    <p:nvPr/>
                  </p:nvCxnSpPr>
                  <p:spPr>
                    <a:xfrm>
                      <a:off x="44245" y="0"/>
                      <a:ext cx="75829" cy="71784"/>
                    </a:xfrm>
                    <a:prstGeom prst="line">
                      <a:avLst/>
                    </a:prstGeom>
                    <a:ln w="3175"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1" name="Прямая соединительная линия 120"/>
                    <p:cNvCxnSpPr/>
                    <p:nvPr/>
                  </p:nvCxnSpPr>
                  <p:spPr>
                    <a:xfrm>
                      <a:off x="14749" y="4214"/>
                      <a:ext cx="75829" cy="71784"/>
                    </a:xfrm>
                    <a:prstGeom prst="line">
                      <a:avLst/>
                    </a:prstGeom>
                    <a:ln w="3175"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2" name="Прямая соединительная линия 121"/>
                    <p:cNvCxnSpPr/>
                    <p:nvPr/>
                  </p:nvCxnSpPr>
                  <p:spPr>
                    <a:xfrm>
                      <a:off x="0" y="25283"/>
                      <a:ext cx="90765" cy="79409"/>
                    </a:xfrm>
                    <a:prstGeom prst="line">
                      <a:avLst/>
                    </a:prstGeom>
                    <a:ln w="3175"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3" name="Прямая соединительная линия 122"/>
                    <p:cNvCxnSpPr/>
                    <p:nvPr/>
                  </p:nvCxnSpPr>
                  <p:spPr>
                    <a:xfrm>
                      <a:off x="8428" y="54779"/>
                      <a:ext cx="75829" cy="71784"/>
                    </a:xfrm>
                    <a:prstGeom prst="line">
                      <a:avLst/>
                    </a:prstGeom>
                    <a:ln w="3175"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4" name="Прямая соединительная линия 123"/>
                    <p:cNvCxnSpPr/>
                    <p:nvPr/>
                  </p:nvCxnSpPr>
                  <p:spPr>
                    <a:xfrm flipV="1">
                      <a:off x="29497" y="25283"/>
                      <a:ext cx="61294" cy="79309"/>
                    </a:xfrm>
                    <a:prstGeom prst="line">
                      <a:avLst/>
                    </a:prstGeom>
                    <a:ln w="3175"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5" name="Прямая соединительная линия 124"/>
                    <p:cNvCxnSpPr/>
                    <p:nvPr/>
                  </p:nvCxnSpPr>
                  <p:spPr>
                    <a:xfrm flipH="1">
                      <a:off x="6321" y="2107"/>
                      <a:ext cx="60158" cy="85640"/>
                    </a:xfrm>
                    <a:prstGeom prst="line">
                      <a:avLst/>
                    </a:prstGeom>
                    <a:ln w="3175"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6" name="Прямая соединительная линия 125"/>
                    <p:cNvCxnSpPr/>
                    <p:nvPr/>
                  </p:nvCxnSpPr>
                  <p:spPr>
                    <a:xfrm flipH="1">
                      <a:off x="44245" y="25283"/>
                      <a:ext cx="74228" cy="100631"/>
                    </a:xfrm>
                    <a:prstGeom prst="line">
                      <a:avLst/>
                    </a:prstGeom>
                    <a:ln w="3175"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95" name="Группа 94"/>
                <p:cNvGrpSpPr/>
                <p:nvPr/>
              </p:nvGrpSpPr>
              <p:grpSpPr>
                <a:xfrm>
                  <a:off x="0" y="461319"/>
                  <a:ext cx="1953260" cy="363109"/>
                  <a:chOff x="0" y="0"/>
                  <a:chExt cx="1953734" cy="363109"/>
                </a:xfrm>
              </p:grpSpPr>
              <p:cxnSp>
                <p:nvCxnSpPr>
                  <p:cNvPr id="96" name="Прямая соединительная линия 95"/>
                  <p:cNvCxnSpPr/>
                  <p:nvPr/>
                </p:nvCxnSpPr>
                <p:spPr>
                  <a:xfrm>
                    <a:off x="0" y="10912"/>
                    <a:ext cx="1949761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" name="Прямая соединительная линия 96"/>
                  <p:cNvCxnSpPr/>
                  <p:nvPr/>
                </p:nvCxnSpPr>
                <p:spPr>
                  <a:xfrm>
                    <a:off x="0" y="357904"/>
                    <a:ext cx="1951863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8" name="Прямая соединительная линия 97"/>
                  <p:cNvCxnSpPr/>
                  <p:nvPr/>
                </p:nvCxnSpPr>
                <p:spPr>
                  <a:xfrm>
                    <a:off x="10911" y="15276"/>
                    <a:ext cx="37" cy="34046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" name="Прямая соединительная линия 98"/>
                  <p:cNvCxnSpPr/>
                  <p:nvPr/>
                </p:nvCxnSpPr>
                <p:spPr>
                  <a:xfrm flipV="1">
                    <a:off x="1953193" y="0"/>
                    <a:ext cx="541" cy="36238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0" name="Прямая соединительная линия 99"/>
                  <p:cNvCxnSpPr/>
                  <p:nvPr/>
                </p:nvCxnSpPr>
                <p:spPr>
                  <a:xfrm flipH="1">
                    <a:off x="1724047" y="10912"/>
                    <a:ext cx="228235" cy="34557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1" name="Прямая соединительная линия 100"/>
                  <p:cNvCxnSpPr/>
                  <p:nvPr/>
                </p:nvCxnSpPr>
                <p:spPr>
                  <a:xfrm flipH="1">
                    <a:off x="1610566" y="10912"/>
                    <a:ext cx="228235" cy="34557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2" name="Прямая соединительная линия 101"/>
                  <p:cNvCxnSpPr/>
                  <p:nvPr/>
                </p:nvCxnSpPr>
                <p:spPr>
                  <a:xfrm flipH="1">
                    <a:off x="1488355" y="15276"/>
                    <a:ext cx="228235" cy="34557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3" name="Прямая соединительная линия 102"/>
                  <p:cNvCxnSpPr/>
                  <p:nvPr/>
                </p:nvCxnSpPr>
                <p:spPr>
                  <a:xfrm flipH="1">
                    <a:off x="1381420" y="10912"/>
                    <a:ext cx="228235" cy="34557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4" name="Прямая соединительная линия 103"/>
                  <p:cNvCxnSpPr/>
                  <p:nvPr/>
                </p:nvCxnSpPr>
                <p:spPr>
                  <a:xfrm flipH="1">
                    <a:off x="1265756" y="17459"/>
                    <a:ext cx="228235" cy="34557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5" name="Прямая соединительная линия 104"/>
                  <p:cNvCxnSpPr/>
                  <p:nvPr/>
                </p:nvCxnSpPr>
                <p:spPr>
                  <a:xfrm flipH="1">
                    <a:off x="1143545" y="10912"/>
                    <a:ext cx="228235" cy="34557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6" name="Прямая соединительная линия 105"/>
                  <p:cNvCxnSpPr/>
                  <p:nvPr/>
                </p:nvCxnSpPr>
                <p:spPr>
                  <a:xfrm flipH="1">
                    <a:off x="1043158" y="10912"/>
                    <a:ext cx="228235" cy="34557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7" name="Прямая соединительная линия 106"/>
                  <p:cNvCxnSpPr/>
                  <p:nvPr/>
                </p:nvCxnSpPr>
                <p:spPr>
                  <a:xfrm flipH="1">
                    <a:off x="920947" y="10912"/>
                    <a:ext cx="228235" cy="34557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" name="Прямая соединительная линия 107"/>
                  <p:cNvCxnSpPr/>
                  <p:nvPr/>
                </p:nvCxnSpPr>
                <p:spPr>
                  <a:xfrm flipH="1">
                    <a:off x="816194" y="13094"/>
                    <a:ext cx="228235" cy="34557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" name="Прямая соединительная линия 108"/>
                  <p:cNvCxnSpPr/>
                  <p:nvPr/>
                </p:nvCxnSpPr>
                <p:spPr>
                  <a:xfrm flipH="1">
                    <a:off x="687436" y="10912"/>
                    <a:ext cx="228235" cy="34557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0" name="Прямая соединительная линия 109"/>
                  <p:cNvCxnSpPr/>
                  <p:nvPr/>
                </p:nvCxnSpPr>
                <p:spPr>
                  <a:xfrm flipH="1">
                    <a:off x="576137" y="13094"/>
                    <a:ext cx="228235" cy="34557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" name="Прямая соединительная линия 110"/>
                  <p:cNvCxnSpPr/>
                  <p:nvPr/>
                </p:nvCxnSpPr>
                <p:spPr>
                  <a:xfrm flipH="1">
                    <a:off x="464838" y="10912"/>
                    <a:ext cx="228235" cy="34557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2" name="Прямая соединительная линия 111"/>
                  <p:cNvCxnSpPr/>
                  <p:nvPr/>
                </p:nvCxnSpPr>
                <p:spPr>
                  <a:xfrm flipH="1">
                    <a:off x="346991" y="17459"/>
                    <a:ext cx="228235" cy="34557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3" name="Прямая соединительная линия 112"/>
                  <p:cNvCxnSpPr/>
                  <p:nvPr/>
                </p:nvCxnSpPr>
                <p:spPr>
                  <a:xfrm flipH="1">
                    <a:off x="237875" y="10912"/>
                    <a:ext cx="228235" cy="34557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4" name="Прямая соединительная линия 113"/>
                  <p:cNvCxnSpPr/>
                  <p:nvPr/>
                </p:nvCxnSpPr>
                <p:spPr>
                  <a:xfrm flipH="1">
                    <a:off x="128758" y="6547"/>
                    <a:ext cx="228235" cy="34557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5" name="Прямая соединительная линия 114"/>
                  <p:cNvCxnSpPr/>
                  <p:nvPr/>
                </p:nvCxnSpPr>
                <p:spPr>
                  <a:xfrm flipH="1">
                    <a:off x="13094" y="6547"/>
                    <a:ext cx="228235" cy="34557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6" name="Прямая соединительная линия 115"/>
                  <p:cNvCxnSpPr/>
                  <p:nvPr/>
                </p:nvCxnSpPr>
                <p:spPr>
                  <a:xfrm flipH="1">
                    <a:off x="1835347" y="181134"/>
                    <a:ext cx="117691" cy="18197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7" name="Прямая соединительная линия 116"/>
                  <p:cNvCxnSpPr/>
                  <p:nvPr/>
                </p:nvCxnSpPr>
                <p:spPr>
                  <a:xfrm flipH="1">
                    <a:off x="10911" y="15276"/>
                    <a:ext cx="116732" cy="140767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76" name="Группа 75"/>
              <p:cNvGrpSpPr/>
              <p:nvPr/>
            </p:nvGrpSpPr>
            <p:grpSpPr>
              <a:xfrm rot="21337420">
                <a:off x="647113" y="0"/>
                <a:ext cx="1497204" cy="692730"/>
                <a:chOff x="0" y="0"/>
                <a:chExt cx="1497204" cy="692730"/>
              </a:xfrm>
            </p:grpSpPr>
            <p:cxnSp>
              <p:nvCxnSpPr>
                <p:cNvPr id="77" name="Прямая соединительная линия 76"/>
                <p:cNvCxnSpPr/>
                <p:nvPr/>
              </p:nvCxnSpPr>
              <p:spPr>
                <a:xfrm flipH="1">
                  <a:off x="121596" y="4864"/>
                  <a:ext cx="0" cy="68561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78" name="Группа 77"/>
                <p:cNvGrpSpPr/>
                <p:nvPr/>
              </p:nvGrpSpPr>
              <p:grpSpPr>
                <a:xfrm>
                  <a:off x="0" y="0"/>
                  <a:ext cx="1497204" cy="692730"/>
                  <a:chOff x="0" y="0"/>
                  <a:chExt cx="1497204" cy="692730"/>
                </a:xfrm>
              </p:grpSpPr>
              <p:cxnSp>
                <p:nvCxnSpPr>
                  <p:cNvPr id="79" name="Прямая соединительная линия 78"/>
                  <p:cNvCxnSpPr/>
                  <p:nvPr/>
                </p:nvCxnSpPr>
                <p:spPr>
                  <a:xfrm flipH="1">
                    <a:off x="121596" y="0"/>
                    <a:ext cx="231112" cy="233164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80" name="Группа 79"/>
                  <p:cNvGrpSpPr/>
                  <p:nvPr/>
                </p:nvGrpSpPr>
                <p:grpSpPr>
                  <a:xfrm>
                    <a:off x="0" y="0"/>
                    <a:ext cx="1497204" cy="692730"/>
                    <a:chOff x="0" y="0"/>
                    <a:chExt cx="1497204" cy="692730"/>
                  </a:xfrm>
                </p:grpSpPr>
                <p:cxnSp>
                  <p:nvCxnSpPr>
                    <p:cNvPr id="81" name="Прямая соединительная линия 80"/>
                    <p:cNvCxnSpPr/>
                    <p:nvPr/>
                  </p:nvCxnSpPr>
                  <p:spPr>
                    <a:xfrm>
                      <a:off x="0" y="231112"/>
                      <a:ext cx="1497204" cy="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2" name="Прямая соединительная линия 81"/>
                    <p:cNvCxnSpPr/>
                    <p:nvPr/>
                  </p:nvCxnSpPr>
                  <p:spPr>
                    <a:xfrm flipV="1">
                      <a:off x="0" y="462225"/>
                      <a:ext cx="1496052" cy="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" name="Прямая соединительная линия 82"/>
                    <p:cNvCxnSpPr/>
                    <p:nvPr/>
                  </p:nvCxnSpPr>
                  <p:spPr>
                    <a:xfrm>
                      <a:off x="0" y="231112"/>
                      <a:ext cx="0" cy="231113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4" name="Прямая соединительная линия 83"/>
                    <p:cNvCxnSpPr/>
                    <p:nvPr/>
                  </p:nvCxnSpPr>
                  <p:spPr>
                    <a:xfrm flipH="1">
                      <a:off x="1497204" y="231112"/>
                      <a:ext cx="0" cy="230505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" name="Прямая соединительная линия 84"/>
                    <p:cNvCxnSpPr/>
                    <p:nvPr/>
                  </p:nvCxnSpPr>
                  <p:spPr>
                    <a:xfrm>
                      <a:off x="344993" y="3350"/>
                      <a:ext cx="4361" cy="685165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6" name="Прямая соединительная линия 85"/>
                    <p:cNvCxnSpPr/>
                    <p:nvPr/>
                  </p:nvCxnSpPr>
                  <p:spPr>
                    <a:xfrm flipH="1">
                      <a:off x="113881" y="3350"/>
                      <a:ext cx="230590" cy="1214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" name="Прямая соединительная линия 86"/>
                    <p:cNvCxnSpPr/>
                    <p:nvPr/>
                  </p:nvCxnSpPr>
                  <p:spPr>
                    <a:xfrm flipH="1">
                      <a:off x="120580" y="689987"/>
                      <a:ext cx="225313" cy="377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8" name="Прямая соединительная линия 87"/>
                    <p:cNvCxnSpPr/>
                    <p:nvPr/>
                  </p:nvCxnSpPr>
                  <p:spPr>
                    <a:xfrm flipH="1">
                      <a:off x="117231" y="0"/>
                      <a:ext cx="110532" cy="118864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" name="Прямая соединительная линия 88"/>
                    <p:cNvCxnSpPr/>
                    <p:nvPr/>
                  </p:nvCxnSpPr>
                  <p:spPr>
                    <a:xfrm flipH="1">
                      <a:off x="120580" y="120581"/>
                      <a:ext cx="227763" cy="230505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0" name="Прямая соединительная линия 89"/>
                    <p:cNvCxnSpPr/>
                    <p:nvPr/>
                  </p:nvCxnSpPr>
                  <p:spPr>
                    <a:xfrm flipH="1">
                      <a:off x="120580" y="234462"/>
                      <a:ext cx="227763" cy="227302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" name="Прямая соединительная линия 90"/>
                    <p:cNvCxnSpPr/>
                    <p:nvPr/>
                  </p:nvCxnSpPr>
                  <p:spPr>
                    <a:xfrm flipH="1">
                      <a:off x="113881" y="351693"/>
                      <a:ext cx="234462" cy="230505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2" name="Прямая соединительная линия 91"/>
                    <p:cNvCxnSpPr/>
                    <p:nvPr/>
                  </p:nvCxnSpPr>
                  <p:spPr>
                    <a:xfrm flipH="1">
                      <a:off x="231112" y="576106"/>
                      <a:ext cx="110651" cy="116624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" name="Прямая соединительная линия 92"/>
                    <p:cNvCxnSpPr/>
                    <p:nvPr/>
                  </p:nvCxnSpPr>
                  <p:spPr>
                    <a:xfrm flipH="1">
                      <a:off x="120580" y="462225"/>
                      <a:ext cx="227763" cy="230505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</p:grpSp>
      <p:grpSp>
        <p:nvGrpSpPr>
          <p:cNvPr id="138" name="Группа 137"/>
          <p:cNvGrpSpPr/>
          <p:nvPr/>
        </p:nvGrpSpPr>
        <p:grpSpPr>
          <a:xfrm>
            <a:off x="8528273" y="631494"/>
            <a:ext cx="1445654" cy="2401140"/>
            <a:chOff x="0" y="0"/>
            <a:chExt cx="1027956" cy="2166551"/>
          </a:xfrm>
        </p:grpSpPr>
        <p:cxnSp>
          <p:nvCxnSpPr>
            <p:cNvPr id="139" name="Прямая соединительная линия 138"/>
            <p:cNvCxnSpPr/>
            <p:nvPr/>
          </p:nvCxnSpPr>
          <p:spPr>
            <a:xfrm>
              <a:off x="494270" y="1878227"/>
              <a:ext cx="8402" cy="288324"/>
            </a:xfrm>
            <a:prstGeom prst="line">
              <a:avLst/>
            </a:prstGeom>
            <a:ln w="19050">
              <a:solidFill>
                <a:schemeClr val="tx1"/>
              </a:solidFill>
              <a:head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0" name="Группа 139"/>
            <p:cNvGrpSpPr/>
            <p:nvPr/>
          </p:nvGrpSpPr>
          <p:grpSpPr>
            <a:xfrm>
              <a:off x="0" y="296562"/>
              <a:ext cx="1027956" cy="1582849"/>
              <a:chOff x="0" y="0"/>
              <a:chExt cx="1027956" cy="1582849"/>
            </a:xfrm>
          </p:grpSpPr>
          <p:grpSp>
            <p:nvGrpSpPr>
              <p:cNvPr id="142" name="Группа 141"/>
              <p:cNvGrpSpPr/>
              <p:nvPr/>
            </p:nvGrpSpPr>
            <p:grpSpPr>
              <a:xfrm>
                <a:off x="0" y="568411"/>
                <a:ext cx="1027956" cy="455501"/>
                <a:chOff x="0" y="0"/>
                <a:chExt cx="1027956" cy="455501"/>
              </a:xfrm>
            </p:grpSpPr>
            <p:grpSp>
              <p:nvGrpSpPr>
                <p:cNvPr id="167" name="Группа 166"/>
                <p:cNvGrpSpPr/>
                <p:nvPr/>
              </p:nvGrpSpPr>
              <p:grpSpPr>
                <a:xfrm>
                  <a:off x="0" y="0"/>
                  <a:ext cx="1027956" cy="455501"/>
                  <a:chOff x="0" y="0"/>
                  <a:chExt cx="1147810" cy="723792"/>
                </a:xfrm>
              </p:grpSpPr>
              <p:cxnSp>
                <p:nvCxnSpPr>
                  <p:cNvPr id="176" name="Прямая соединительная линия 175"/>
                  <p:cNvCxnSpPr/>
                  <p:nvPr/>
                </p:nvCxnSpPr>
                <p:spPr>
                  <a:xfrm flipH="1">
                    <a:off x="117230" y="36844"/>
                    <a:ext cx="227965" cy="11430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7" name="Прямая соединительная линия 176"/>
                  <p:cNvCxnSpPr/>
                  <p:nvPr/>
                </p:nvCxnSpPr>
                <p:spPr>
                  <a:xfrm flipH="1">
                    <a:off x="3349" y="150725"/>
                    <a:ext cx="113935" cy="116975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8" name="Прямая соединительная линия 177"/>
                  <p:cNvCxnSpPr/>
                  <p:nvPr/>
                </p:nvCxnSpPr>
                <p:spPr>
                  <a:xfrm>
                    <a:off x="3349" y="267956"/>
                    <a:ext cx="365" cy="114543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9" name="Прямая соединительная линия 178"/>
                  <p:cNvCxnSpPr/>
                  <p:nvPr/>
                </p:nvCxnSpPr>
                <p:spPr>
                  <a:xfrm>
                    <a:off x="0" y="378488"/>
                    <a:ext cx="117205" cy="231275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0" name="Прямая соединительная линия 179"/>
                  <p:cNvCxnSpPr/>
                  <p:nvPr/>
                </p:nvCxnSpPr>
                <p:spPr>
                  <a:xfrm>
                    <a:off x="117230" y="606251"/>
                    <a:ext cx="343265" cy="116975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1" name="Прямая соединительная линия 180"/>
                  <p:cNvCxnSpPr/>
                  <p:nvPr/>
                </p:nvCxnSpPr>
                <p:spPr>
                  <a:xfrm flipV="1">
                    <a:off x="461930" y="723226"/>
                    <a:ext cx="340617" cy="6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2" name="Прямая соединительная линия 181"/>
                  <p:cNvCxnSpPr/>
                  <p:nvPr/>
                </p:nvCxnSpPr>
                <p:spPr>
                  <a:xfrm flipV="1">
                    <a:off x="803868" y="609600"/>
                    <a:ext cx="228965" cy="114192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3" name="Прямая соединительная линия 182"/>
                  <p:cNvCxnSpPr/>
                  <p:nvPr/>
                </p:nvCxnSpPr>
                <p:spPr>
                  <a:xfrm flipV="1">
                    <a:off x="1028281" y="381838"/>
                    <a:ext cx="119529" cy="225925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4" name="Прямая соединительная линия 183"/>
                  <p:cNvCxnSpPr/>
                  <p:nvPr/>
                </p:nvCxnSpPr>
                <p:spPr>
                  <a:xfrm flipV="1">
                    <a:off x="344993" y="0"/>
                    <a:ext cx="344512" cy="36844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5" name="Прямая соединительная линия 184"/>
                  <p:cNvCxnSpPr/>
                  <p:nvPr/>
                </p:nvCxnSpPr>
                <p:spPr>
                  <a:xfrm>
                    <a:off x="689986" y="0"/>
                    <a:ext cx="234462" cy="100484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6" name="Прямая соединительная линия 185"/>
                  <p:cNvCxnSpPr/>
                  <p:nvPr/>
                </p:nvCxnSpPr>
                <p:spPr>
                  <a:xfrm>
                    <a:off x="924448" y="100484"/>
                    <a:ext cx="223213" cy="281772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68" name="Группа 167"/>
                <p:cNvGrpSpPr/>
                <p:nvPr/>
              </p:nvGrpSpPr>
              <p:grpSpPr>
                <a:xfrm>
                  <a:off x="504825" y="161925"/>
                  <a:ext cx="120074" cy="126563"/>
                  <a:chOff x="0" y="0"/>
                  <a:chExt cx="120074" cy="126563"/>
                </a:xfrm>
              </p:grpSpPr>
              <p:cxnSp>
                <p:nvCxnSpPr>
                  <p:cNvPr id="169" name="Прямая соединительная линия 168"/>
                  <p:cNvCxnSpPr/>
                  <p:nvPr/>
                </p:nvCxnSpPr>
                <p:spPr>
                  <a:xfrm>
                    <a:off x="44245" y="0"/>
                    <a:ext cx="75829" cy="71784"/>
                  </a:xfrm>
                  <a:prstGeom prst="line">
                    <a:avLst/>
                  </a:prstGeom>
                  <a:ln w="3175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0" name="Прямая соединительная линия 169"/>
                  <p:cNvCxnSpPr/>
                  <p:nvPr/>
                </p:nvCxnSpPr>
                <p:spPr>
                  <a:xfrm>
                    <a:off x="14749" y="4214"/>
                    <a:ext cx="75829" cy="71784"/>
                  </a:xfrm>
                  <a:prstGeom prst="line">
                    <a:avLst/>
                  </a:prstGeom>
                  <a:ln w="3175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1" name="Прямая соединительная линия 170"/>
                  <p:cNvCxnSpPr/>
                  <p:nvPr/>
                </p:nvCxnSpPr>
                <p:spPr>
                  <a:xfrm>
                    <a:off x="0" y="25283"/>
                    <a:ext cx="90765" cy="79409"/>
                  </a:xfrm>
                  <a:prstGeom prst="line">
                    <a:avLst/>
                  </a:prstGeom>
                  <a:ln w="3175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2" name="Прямая соединительная линия 171"/>
                  <p:cNvCxnSpPr/>
                  <p:nvPr/>
                </p:nvCxnSpPr>
                <p:spPr>
                  <a:xfrm>
                    <a:off x="8428" y="54779"/>
                    <a:ext cx="75829" cy="71784"/>
                  </a:xfrm>
                  <a:prstGeom prst="line">
                    <a:avLst/>
                  </a:prstGeom>
                  <a:ln w="3175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3" name="Прямая соединительная линия 172"/>
                  <p:cNvCxnSpPr/>
                  <p:nvPr/>
                </p:nvCxnSpPr>
                <p:spPr>
                  <a:xfrm flipV="1">
                    <a:off x="29497" y="25283"/>
                    <a:ext cx="61294" cy="79309"/>
                  </a:xfrm>
                  <a:prstGeom prst="line">
                    <a:avLst/>
                  </a:prstGeom>
                  <a:ln w="3175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4" name="Прямая соединительная линия 173"/>
                  <p:cNvCxnSpPr/>
                  <p:nvPr/>
                </p:nvCxnSpPr>
                <p:spPr>
                  <a:xfrm flipH="1">
                    <a:off x="6321" y="2107"/>
                    <a:ext cx="60158" cy="85640"/>
                  </a:xfrm>
                  <a:prstGeom prst="line">
                    <a:avLst/>
                  </a:prstGeom>
                  <a:ln w="3175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5" name="Прямая соединительная линия 174"/>
                  <p:cNvCxnSpPr/>
                  <p:nvPr/>
                </p:nvCxnSpPr>
                <p:spPr>
                  <a:xfrm flipH="1">
                    <a:off x="44245" y="25283"/>
                    <a:ext cx="74228" cy="100631"/>
                  </a:xfrm>
                  <a:prstGeom prst="line">
                    <a:avLst/>
                  </a:prstGeom>
                  <a:ln w="3175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43" name="Группа 142"/>
              <p:cNvGrpSpPr/>
              <p:nvPr/>
            </p:nvGrpSpPr>
            <p:grpSpPr>
              <a:xfrm>
                <a:off x="172994" y="0"/>
                <a:ext cx="687398" cy="569595"/>
                <a:chOff x="0" y="0"/>
                <a:chExt cx="687398" cy="569595"/>
              </a:xfrm>
            </p:grpSpPr>
            <p:grpSp>
              <p:nvGrpSpPr>
                <p:cNvPr id="156" name="Группа 155"/>
                <p:cNvGrpSpPr/>
                <p:nvPr/>
              </p:nvGrpSpPr>
              <p:grpSpPr>
                <a:xfrm>
                  <a:off x="0" y="0"/>
                  <a:ext cx="687398" cy="569595"/>
                  <a:chOff x="0" y="0"/>
                  <a:chExt cx="687398" cy="569595"/>
                </a:xfrm>
              </p:grpSpPr>
              <p:cxnSp>
                <p:nvCxnSpPr>
                  <p:cNvPr id="164" name="Прямая соединительная линия 163"/>
                  <p:cNvCxnSpPr/>
                  <p:nvPr/>
                </p:nvCxnSpPr>
                <p:spPr>
                  <a:xfrm flipV="1">
                    <a:off x="0" y="0"/>
                    <a:ext cx="686847" cy="524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5" name="Прямая соединительная линия 164"/>
                  <p:cNvCxnSpPr/>
                  <p:nvPr/>
                </p:nvCxnSpPr>
                <p:spPr>
                  <a:xfrm>
                    <a:off x="0" y="0"/>
                    <a:ext cx="342349" cy="569595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6" name="Прямая соединительная линия 165"/>
                  <p:cNvCxnSpPr/>
                  <p:nvPr/>
                </p:nvCxnSpPr>
                <p:spPr>
                  <a:xfrm flipV="1">
                    <a:off x="342358" y="0"/>
                    <a:ext cx="345040" cy="569071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57" name="Прямая соединительная линия 156"/>
                <p:cNvCxnSpPr/>
                <p:nvPr/>
              </p:nvCxnSpPr>
              <p:spPr>
                <a:xfrm flipV="1">
                  <a:off x="86627" y="0"/>
                  <a:ext cx="141906" cy="13956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Прямая соединительная линия 157"/>
                <p:cNvCxnSpPr/>
                <p:nvPr/>
              </p:nvCxnSpPr>
              <p:spPr>
                <a:xfrm flipV="1">
                  <a:off x="43313" y="0"/>
                  <a:ext cx="68315" cy="6015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Прямая соединительная линия 158"/>
                <p:cNvCxnSpPr/>
                <p:nvPr/>
              </p:nvCxnSpPr>
              <p:spPr>
                <a:xfrm flipV="1">
                  <a:off x="129941" y="4813"/>
                  <a:ext cx="211047" cy="20935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Прямая соединительная линия 159"/>
                <p:cNvCxnSpPr/>
                <p:nvPr/>
              </p:nvCxnSpPr>
              <p:spPr>
                <a:xfrm flipV="1">
                  <a:off x="173254" y="0"/>
                  <a:ext cx="279701" cy="281539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Прямая соединительная линия 160"/>
                <p:cNvCxnSpPr/>
                <p:nvPr/>
              </p:nvCxnSpPr>
              <p:spPr>
                <a:xfrm flipV="1">
                  <a:off x="211755" y="0"/>
                  <a:ext cx="354665" cy="35613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Прямая соединительная линия 161"/>
                <p:cNvCxnSpPr/>
                <p:nvPr/>
              </p:nvCxnSpPr>
              <p:spPr>
                <a:xfrm flipV="1">
                  <a:off x="250256" y="4813"/>
                  <a:ext cx="412945" cy="42351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Прямая соединительная линия 162"/>
                <p:cNvCxnSpPr/>
                <p:nvPr/>
              </p:nvCxnSpPr>
              <p:spPr>
                <a:xfrm flipV="1">
                  <a:off x="300789" y="300790"/>
                  <a:ext cx="199591" cy="19731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4" name="Группа 143"/>
              <p:cNvGrpSpPr/>
              <p:nvPr/>
            </p:nvGrpSpPr>
            <p:grpSpPr>
              <a:xfrm rot="10800000">
                <a:off x="156518" y="1013254"/>
                <a:ext cx="687398" cy="569595"/>
                <a:chOff x="0" y="0"/>
                <a:chExt cx="687398" cy="569595"/>
              </a:xfrm>
            </p:grpSpPr>
            <p:grpSp>
              <p:nvGrpSpPr>
                <p:cNvPr id="145" name="Группа 144"/>
                <p:cNvGrpSpPr/>
                <p:nvPr/>
              </p:nvGrpSpPr>
              <p:grpSpPr>
                <a:xfrm>
                  <a:off x="0" y="0"/>
                  <a:ext cx="687398" cy="569595"/>
                  <a:chOff x="0" y="0"/>
                  <a:chExt cx="687398" cy="569595"/>
                </a:xfrm>
              </p:grpSpPr>
              <p:cxnSp>
                <p:nvCxnSpPr>
                  <p:cNvPr id="153" name="Прямая соединительная линия 152"/>
                  <p:cNvCxnSpPr/>
                  <p:nvPr/>
                </p:nvCxnSpPr>
                <p:spPr>
                  <a:xfrm flipV="1">
                    <a:off x="0" y="0"/>
                    <a:ext cx="686847" cy="524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4" name="Прямая соединительная линия 153"/>
                  <p:cNvCxnSpPr/>
                  <p:nvPr/>
                </p:nvCxnSpPr>
                <p:spPr>
                  <a:xfrm>
                    <a:off x="0" y="0"/>
                    <a:ext cx="342349" cy="569595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" name="Прямая соединительная линия 154"/>
                  <p:cNvCxnSpPr/>
                  <p:nvPr/>
                </p:nvCxnSpPr>
                <p:spPr>
                  <a:xfrm flipV="1">
                    <a:off x="342358" y="0"/>
                    <a:ext cx="345040" cy="569071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46" name="Прямая соединительная линия 145"/>
                <p:cNvCxnSpPr/>
                <p:nvPr/>
              </p:nvCxnSpPr>
              <p:spPr>
                <a:xfrm flipV="1">
                  <a:off x="86627" y="0"/>
                  <a:ext cx="141906" cy="13956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Прямая соединительная линия 146"/>
                <p:cNvCxnSpPr/>
                <p:nvPr/>
              </p:nvCxnSpPr>
              <p:spPr>
                <a:xfrm flipV="1">
                  <a:off x="43313" y="0"/>
                  <a:ext cx="68315" cy="6015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Прямая соединительная линия 147"/>
                <p:cNvCxnSpPr/>
                <p:nvPr/>
              </p:nvCxnSpPr>
              <p:spPr>
                <a:xfrm flipV="1">
                  <a:off x="129941" y="4813"/>
                  <a:ext cx="211047" cy="20935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Прямая соединительная линия 148"/>
                <p:cNvCxnSpPr/>
                <p:nvPr/>
              </p:nvCxnSpPr>
              <p:spPr>
                <a:xfrm flipV="1">
                  <a:off x="173254" y="0"/>
                  <a:ext cx="279701" cy="281539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Прямая соединительная линия 149"/>
                <p:cNvCxnSpPr/>
                <p:nvPr/>
              </p:nvCxnSpPr>
              <p:spPr>
                <a:xfrm flipV="1">
                  <a:off x="211755" y="0"/>
                  <a:ext cx="354665" cy="35613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Прямая соединительная линия 150"/>
                <p:cNvCxnSpPr/>
                <p:nvPr/>
              </p:nvCxnSpPr>
              <p:spPr>
                <a:xfrm flipV="1">
                  <a:off x="250256" y="4813"/>
                  <a:ext cx="412945" cy="42351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Прямая соединительная линия 151"/>
                <p:cNvCxnSpPr/>
                <p:nvPr/>
              </p:nvCxnSpPr>
              <p:spPr>
                <a:xfrm flipV="1">
                  <a:off x="300789" y="300790"/>
                  <a:ext cx="199591" cy="19731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41" name="Прямая соединительная линия 140"/>
            <p:cNvCxnSpPr/>
            <p:nvPr/>
          </p:nvCxnSpPr>
          <p:spPr>
            <a:xfrm flipV="1">
              <a:off x="502508" y="0"/>
              <a:ext cx="618" cy="300818"/>
            </a:xfrm>
            <a:prstGeom prst="line">
              <a:avLst/>
            </a:prstGeom>
            <a:ln w="19050">
              <a:solidFill>
                <a:schemeClr val="tx1"/>
              </a:solidFill>
              <a:head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7" name="Группа 186"/>
          <p:cNvGrpSpPr/>
          <p:nvPr/>
        </p:nvGrpSpPr>
        <p:grpSpPr>
          <a:xfrm>
            <a:off x="1577803" y="3783007"/>
            <a:ext cx="2128106" cy="2613313"/>
            <a:chOff x="0" y="0"/>
            <a:chExt cx="1261048" cy="1749496"/>
          </a:xfrm>
        </p:grpSpPr>
        <p:cxnSp>
          <p:nvCxnSpPr>
            <p:cNvPr id="188" name="Прямая соединительная линия 187"/>
            <p:cNvCxnSpPr/>
            <p:nvPr/>
          </p:nvCxnSpPr>
          <p:spPr>
            <a:xfrm>
              <a:off x="609600" y="1461247"/>
              <a:ext cx="8398" cy="288249"/>
            </a:xfrm>
            <a:prstGeom prst="line">
              <a:avLst/>
            </a:prstGeom>
            <a:ln w="19050">
              <a:solidFill>
                <a:schemeClr val="tx1"/>
              </a:solidFill>
              <a:head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9" name="Группа 188"/>
            <p:cNvGrpSpPr/>
            <p:nvPr/>
          </p:nvGrpSpPr>
          <p:grpSpPr>
            <a:xfrm>
              <a:off x="0" y="0"/>
              <a:ext cx="1261048" cy="1464449"/>
              <a:chOff x="0" y="0"/>
              <a:chExt cx="1261048" cy="1464449"/>
            </a:xfrm>
          </p:grpSpPr>
          <p:grpSp>
            <p:nvGrpSpPr>
              <p:cNvPr id="190" name="Группа 189"/>
              <p:cNvGrpSpPr/>
              <p:nvPr/>
            </p:nvGrpSpPr>
            <p:grpSpPr>
              <a:xfrm>
                <a:off x="116541" y="726142"/>
                <a:ext cx="1027431" cy="455382"/>
                <a:chOff x="0" y="0"/>
                <a:chExt cx="1027956" cy="455501"/>
              </a:xfrm>
            </p:grpSpPr>
            <p:grpSp>
              <p:nvGrpSpPr>
                <p:cNvPr id="224" name="Группа 223"/>
                <p:cNvGrpSpPr/>
                <p:nvPr/>
              </p:nvGrpSpPr>
              <p:grpSpPr>
                <a:xfrm>
                  <a:off x="0" y="0"/>
                  <a:ext cx="1027956" cy="455501"/>
                  <a:chOff x="0" y="0"/>
                  <a:chExt cx="1147810" cy="723792"/>
                </a:xfrm>
              </p:grpSpPr>
              <p:cxnSp>
                <p:nvCxnSpPr>
                  <p:cNvPr id="233" name="Прямая соединительная линия 232"/>
                  <p:cNvCxnSpPr/>
                  <p:nvPr/>
                </p:nvCxnSpPr>
                <p:spPr>
                  <a:xfrm flipH="1">
                    <a:off x="117230" y="36844"/>
                    <a:ext cx="227965" cy="11430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4" name="Прямая соединительная линия 233"/>
                  <p:cNvCxnSpPr/>
                  <p:nvPr/>
                </p:nvCxnSpPr>
                <p:spPr>
                  <a:xfrm flipH="1">
                    <a:off x="3349" y="150725"/>
                    <a:ext cx="113935" cy="116975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5" name="Прямая соединительная линия 234"/>
                  <p:cNvCxnSpPr/>
                  <p:nvPr/>
                </p:nvCxnSpPr>
                <p:spPr>
                  <a:xfrm>
                    <a:off x="3349" y="267956"/>
                    <a:ext cx="365" cy="114543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6" name="Прямая соединительная линия 235"/>
                  <p:cNvCxnSpPr/>
                  <p:nvPr/>
                </p:nvCxnSpPr>
                <p:spPr>
                  <a:xfrm>
                    <a:off x="0" y="378488"/>
                    <a:ext cx="117205" cy="231275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7" name="Прямая соединительная линия 236"/>
                  <p:cNvCxnSpPr/>
                  <p:nvPr/>
                </p:nvCxnSpPr>
                <p:spPr>
                  <a:xfrm>
                    <a:off x="117230" y="606251"/>
                    <a:ext cx="343265" cy="116975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8" name="Прямая соединительная линия 237"/>
                  <p:cNvCxnSpPr/>
                  <p:nvPr/>
                </p:nvCxnSpPr>
                <p:spPr>
                  <a:xfrm flipV="1">
                    <a:off x="461930" y="723226"/>
                    <a:ext cx="340617" cy="6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9" name="Прямая соединительная линия 238"/>
                  <p:cNvCxnSpPr/>
                  <p:nvPr/>
                </p:nvCxnSpPr>
                <p:spPr>
                  <a:xfrm flipV="1">
                    <a:off x="803868" y="609600"/>
                    <a:ext cx="228965" cy="114192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0" name="Прямая соединительная линия 239"/>
                  <p:cNvCxnSpPr/>
                  <p:nvPr/>
                </p:nvCxnSpPr>
                <p:spPr>
                  <a:xfrm flipV="1">
                    <a:off x="1028281" y="381838"/>
                    <a:ext cx="119529" cy="225925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1" name="Прямая соединительная линия 240"/>
                  <p:cNvCxnSpPr/>
                  <p:nvPr/>
                </p:nvCxnSpPr>
                <p:spPr>
                  <a:xfrm flipV="1">
                    <a:off x="344993" y="0"/>
                    <a:ext cx="344512" cy="36844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2" name="Прямая соединительная линия 241"/>
                  <p:cNvCxnSpPr/>
                  <p:nvPr/>
                </p:nvCxnSpPr>
                <p:spPr>
                  <a:xfrm>
                    <a:off x="689986" y="0"/>
                    <a:ext cx="234462" cy="100484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3" name="Прямая соединительная линия 242"/>
                  <p:cNvCxnSpPr/>
                  <p:nvPr/>
                </p:nvCxnSpPr>
                <p:spPr>
                  <a:xfrm>
                    <a:off x="924448" y="100484"/>
                    <a:ext cx="223213" cy="281772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25" name="Группа 224"/>
                <p:cNvGrpSpPr/>
                <p:nvPr/>
              </p:nvGrpSpPr>
              <p:grpSpPr>
                <a:xfrm>
                  <a:off x="504825" y="161925"/>
                  <a:ext cx="120074" cy="126563"/>
                  <a:chOff x="0" y="0"/>
                  <a:chExt cx="120074" cy="126563"/>
                </a:xfrm>
              </p:grpSpPr>
              <p:cxnSp>
                <p:nvCxnSpPr>
                  <p:cNvPr id="226" name="Прямая соединительная линия 225"/>
                  <p:cNvCxnSpPr/>
                  <p:nvPr/>
                </p:nvCxnSpPr>
                <p:spPr>
                  <a:xfrm>
                    <a:off x="44245" y="0"/>
                    <a:ext cx="75829" cy="71784"/>
                  </a:xfrm>
                  <a:prstGeom prst="line">
                    <a:avLst/>
                  </a:prstGeom>
                  <a:ln w="3175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7" name="Прямая соединительная линия 226"/>
                  <p:cNvCxnSpPr/>
                  <p:nvPr/>
                </p:nvCxnSpPr>
                <p:spPr>
                  <a:xfrm>
                    <a:off x="14749" y="4214"/>
                    <a:ext cx="75829" cy="71784"/>
                  </a:xfrm>
                  <a:prstGeom prst="line">
                    <a:avLst/>
                  </a:prstGeom>
                  <a:ln w="3175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8" name="Прямая соединительная линия 227"/>
                  <p:cNvCxnSpPr/>
                  <p:nvPr/>
                </p:nvCxnSpPr>
                <p:spPr>
                  <a:xfrm>
                    <a:off x="0" y="25283"/>
                    <a:ext cx="90765" cy="79409"/>
                  </a:xfrm>
                  <a:prstGeom prst="line">
                    <a:avLst/>
                  </a:prstGeom>
                  <a:ln w="3175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9" name="Прямая соединительная линия 228"/>
                  <p:cNvCxnSpPr/>
                  <p:nvPr/>
                </p:nvCxnSpPr>
                <p:spPr>
                  <a:xfrm>
                    <a:off x="8428" y="54779"/>
                    <a:ext cx="75829" cy="71784"/>
                  </a:xfrm>
                  <a:prstGeom prst="line">
                    <a:avLst/>
                  </a:prstGeom>
                  <a:ln w="3175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0" name="Прямая соединительная линия 229"/>
                  <p:cNvCxnSpPr/>
                  <p:nvPr/>
                </p:nvCxnSpPr>
                <p:spPr>
                  <a:xfrm flipV="1">
                    <a:off x="29497" y="25283"/>
                    <a:ext cx="61294" cy="79309"/>
                  </a:xfrm>
                  <a:prstGeom prst="line">
                    <a:avLst/>
                  </a:prstGeom>
                  <a:ln w="3175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1" name="Прямая соединительная линия 230"/>
                  <p:cNvCxnSpPr/>
                  <p:nvPr/>
                </p:nvCxnSpPr>
                <p:spPr>
                  <a:xfrm flipH="1">
                    <a:off x="6321" y="2107"/>
                    <a:ext cx="60158" cy="85640"/>
                  </a:xfrm>
                  <a:prstGeom prst="line">
                    <a:avLst/>
                  </a:prstGeom>
                  <a:ln w="3175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2" name="Прямая соединительная линия 231"/>
                  <p:cNvCxnSpPr/>
                  <p:nvPr/>
                </p:nvCxnSpPr>
                <p:spPr>
                  <a:xfrm flipH="1">
                    <a:off x="44245" y="25283"/>
                    <a:ext cx="74228" cy="100631"/>
                  </a:xfrm>
                  <a:prstGeom prst="line">
                    <a:avLst/>
                  </a:prstGeom>
                  <a:ln w="3175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91" name="Группа 190"/>
              <p:cNvGrpSpPr/>
              <p:nvPr/>
            </p:nvGrpSpPr>
            <p:grpSpPr>
              <a:xfrm>
                <a:off x="376517" y="0"/>
                <a:ext cx="489621" cy="726829"/>
                <a:chOff x="0" y="0"/>
                <a:chExt cx="687048" cy="868150"/>
              </a:xfrm>
            </p:grpSpPr>
            <p:grpSp>
              <p:nvGrpSpPr>
                <p:cNvPr id="211" name="Группа 210"/>
                <p:cNvGrpSpPr/>
                <p:nvPr/>
              </p:nvGrpSpPr>
              <p:grpSpPr>
                <a:xfrm>
                  <a:off x="0" y="298704"/>
                  <a:ext cx="687048" cy="569446"/>
                  <a:chOff x="0" y="0"/>
                  <a:chExt cx="687398" cy="569595"/>
                </a:xfrm>
              </p:grpSpPr>
              <p:grpSp>
                <p:nvGrpSpPr>
                  <p:cNvPr id="213" name="Группа 212"/>
                  <p:cNvGrpSpPr/>
                  <p:nvPr/>
                </p:nvGrpSpPr>
                <p:grpSpPr>
                  <a:xfrm>
                    <a:off x="0" y="0"/>
                    <a:ext cx="687398" cy="569595"/>
                    <a:chOff x="0" y="0"/>
                    <a:chExt cx="687398" cy="569595"/>
                  </a:xfrm>
                </p:grpSpPr>
                <p:cxnSp>
                  <p:nvCxnSpPr>
                    <p:cNvPr id="221" name="Прямая соединительная линия 220"/>
                    <p:cNvCxnSpPr/>
                    <p:nvPr/>
                  </p:nvCxnSpPr>
                  <p:spPr>
                    <a:xfrm flipV="1">
                      <a:off x="0" y="0"/>
                      <a:ext cx="686847" cy="524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2" name="Прямая соединительная линия 221"/>
                    <p:cNvCxnSpPr/>
                    <p:nvPr/>
                  </p:nvCxnSpPr>
                  <p:spPr>
                    <a:xfrm>
                      <a:off x="0" y="0"/>
                      <a:ext cx="342349" cy="569595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3" name="Прямая соединительная линия 222"/>
                    <p:cNvCxnSpPr/>
                    <p:nvPr/>
                  </p:nvCxnSpPr>
                  <p:spPr>
                    <a:xfrm flipV="1">
                      <a:off x="342358" y="0"/>
                      <a:ext cx="345040" cy="569071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214" name="Прямая соединительная линия 213"/>
                  <p:cNvCxnSpPr/>
                  <p:nvPr/>
                </p:nvCxnSpPr>
                <p:spPr>
                  <a:xfrm flipV="1">
                    <a:off x="86627" y="0"/>
                    <a:ext cx="141906" cy="139567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5" name="Прямая соединительная линия 214"/>
                  <p:cNvCxnSpPr/>
                  <p:nvPr/>
                </p:nvCxnSpPr>
                <p:spPr>
                  <a:xfrm flipV="1">
                    <a:off x="43313" y="0"/>
                    <a:ext cx="68315" cy="6015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6" name="Прямая соединительная линия 215"/>
                  <p:cNvCxnSpPr/>
                  <p:nvPr/>
                </p:nvCxnSpPr>
                <p:spPr>
                  <a:xfrm flipV="1">
                    <a:off x="129941" y="4813"/>
                    <a:ext cx="211047" cy="20935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7" name="Прямая соединительная линия 216"/>
                  <p:cNvCxnSpPr/>
                  <p:nvPr/>
                </p:nvCxnSpPr>
                <p:spPr>
                  <a:xfrm flipV="1">
                    <a:off x="173254" y="0"/>
                    <a:ext cx="279701" cy="281539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8" name="Прямая соединительная линия 217"/>
                  <p:cNvCxnSpPr/>
                  <p:nvPr/>
                </p:nvCxnSpPr>
                <p:spPr>
                  <a:xfrm flipV="1">
                    <a:off x="211755" y="0"/>
                    <a:ext cx="354665" cy="35613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9" name="Прямая соединительная линия 218"/>
                  <p:cNvCxnSpPr/>
                  <p:nvPr/>
                </p:nvCxnSpPr>
                <p:spPr>
                  <a:xfrm flipV="1">
                    <a:off x="250256" y="4813"/>
                    <a:ext cx="412945" cy="423512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0" name="Прямая соединительная линия 219"/>
                  <p:cNvCxnSpPr/>
                  <p:nvPr/>
                </p:nvCxnSpPr>
                <p:spPr>
                  <a:xfrm flipV="1">
                    <a:off x="300789" y="300790"/>
                    <a:ext cx="199591" cy="19731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12" name="Прямая соединительная линия 211"/>
                <p:cNvCxnSpPr/>
                <p:nvPr/>
              </p:nvCxnSpPr>
              <p:spPr>
                <a:xfrm flipV="1">
                  <a:off x="335280" y="0"/>
                  <a:ext cx="618" cy="30073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2" name="Группа 191"/>
              <p:cNvGrpSpPr/>
              <p:nvPr/>
            </p:nvGrpSpPr>
            <p:grpSpPr>
              <a:xfrm>
                <a:off x="0" y="1120589"/>
                <a:ext cx="1261048" cy="343860"/>
                <a:chOff x="0" y="0"/>
                <a:chExt cx="1261048" cy="343860"/>
              </a:xfrm>
            </p:grpSpPr>
            <p:grpSp>
              <p:nvGrpSpPr>
                <p:cNvPr id="193" name="Группа 192"/>
                <p:cNvGrpSpPr/>
                <p:nvPr/>
              </p:nvGrpSpPr>
              <p:grpSpPr>
                <a:xfrm>
                  <a:off x="0" y="0"/>
                  <a:ext cx="1261048" cy="340995"/>
                  <a:chOff x="0" y="0"/>
                  <a:chExt cx="1261048" cy="340995"/>
                </a:xfrm>
              </p:grpSpPr>
              <p:cxnSp>
                <p:nvCxnSpPr>
                  <p:cNvPr id="205" name="Прямая соединительная линия 204"/>
                  <p:cNvCxnSpPr/>
                  <p:nvPr/>
                </p:nvCxnSpPr>
                <p:spPr>
                  <a:xfrm>
                    <a:off x="3558" y="338007"/>
                    <a:ext cx="1257490" cy="298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6" name="Прямая соединительная линия 205"/>
                  <p:cNvCxnSpPr/>
                  <p:nvPr/>
                </p:nvCxnSpPr>
                <p:spPr>
                  <a:xfrm flipV="1">
                    <a:off x="0" y="0"/>
                    <a:ext cx="231775" cy="340995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7" name="Прямая соединительная линия 206"/>
                  <p:cNvCxnSpPr/>
                  <p:nvPr/>
                </p:nvCxnSpPr>
                <p:spPr>
                  <a:xfrm>
                    <a:off x="231268" y="0"/>
                    <a:ext cx="114935" cy="227965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8" name="Прямая соединительная линия 207"/>
                  <p:cNvCxnSpPr/>
                  <p:nvPr/>
                </p:nvCxnSpPr>
                <p:spPr>
                  <a:xfrm>
                    <a:off x="1031813" y="0"/>
                    <a:ext cx="229235" cy="339725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9" name="Прямая соединительная линия 208"/>
                  <p:cNvCxnSpPr/>
                  <p:nvPr/>
                </p:nvCxnSpPr>
                <p:spPr>
                  <a:xfrm flipH="1">
                    <a:off x="917958" y="0"/>
                    <a:ext cx="113074" cy="227965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0" name="Прямая соединительная линия 209"/>
                  <p:cNvCxnSpPr/>
                  <p:nvPr/>
                </p:nvCxnSpPr>
                <p:spPr>
                  <a:xfrm>
                    <a:off x="345124" y="227710"/>
                    <a:ext cx="572834" cy="255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94" name="Прямая соединительная линия 193"/>
                <p:cNvCxnSpPr/>
                <p:nvPr/>
              </p:nvCxnSpPr>
              <p:spPr>
                <a:xfrm flipH="1">
                  <a:off x="5123" y="74279"/>
                  <a:ext cx="263854" cy="26862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Прямая соединительная линия 194"/>
                <p:cNvCxnSpPr/>
                <p:nvPr/>
              </p:nvCxnSpPr>
              <p:spPr>
                <a:xfrm flipH="1">
                  <a:off x="117822" y="151119"/>
                  <a:ext cx="183189" cy="19018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Прямая соединительная линия 195"/>
                <p:cNvCxnSpPr/>
                <p:nvPr/>
              </p:nvCxnSpPr>
              <p:spPr>
                <a:xfrm flipH="1">
                  <a:off x="235644" y="227959"/>
                  <a:ext cx="111220" cy="11474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7" name="Прямая соединительная линия 196"/>
                <p:cNvCxnSpPr/>
                <p:nvPr/>
              </p:nvCxnSpPr>
              <p:spPr>
                <a:xfrm flipH="1">
                  <a:off x="350904" y="227959"/>
                  <a:ext cx="111947" cy="11429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Прямая соединительная линия 197"/>
                <p:cNvCxnSpPr/>
                <p:nvPr/>
              </p:nvCxnSpPr>
              <p:spPr>
                <a:xfrm flipH="1">
                  <a:off x="458481" y="227959"/>
                  <a:ext cx="118670" cy="11589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9" name="Прямая соединительная линия 198"/>
                <p:cNvCxnSpPr/>
                <p:nvPr/>
              </p:nvCxnSpPr>
              <p:spPr>
                <a:xfrm flipH="1">
                  <a:off x="576303" y="227959"/>
                  <a:ext cx="111781" cy="11557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Прямая соединительная линия 199"/>
                <p:cNvCxnSpPr/>
                <p:nvPr/>
              </p:nvCxnSpPr>
              <p:spPr>
                <a:xfrm flipH="1">
                  <a:off x="683879" y="227959"/>
                  <a:ext cx="118598" cy="11590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1" name="Прямая соединительная линия 200"/>
                <p:cNvCxnSpPr/>
                <p:nvPr/>
              </p:nvCxnSpPr>
              <p:spPr>
                <a:xfrm flipH="1">
                  <a:off x="801701" y="74279"/>
                  <a:ext cx="277292" cy="26798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Прямая соединительная линия 201"/>
                <p:cNvCxnSpPr/>
                <p:nvPr/>
              </p:nvCxnSpPr>
              <p:spPr>
                <a:xfrm flipH="1">
                  <a:off x="914400" y="130628"/>
                  <a:ext cx="207469" cy="208109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3" name="Прямая соединительная линия 202"/>
                <p:cNvCxnSpPr/>
                <p:nvPr/>
              </p:nvCxnSpPr>
              <p:spPr>
                <a:xfrm flipH="1">
                  <a:off x="1032222" y="199785"/>
                  <a:ext cx="135751" cy="14407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Прямая соединительная линия 203"/>
                <p:cNvCxnSpPr/>
                <p:nvPr/>
              </p:nvCxnSpPr>
              <p:spPr>
                <a:xfrm flipH="1">
                  <a:off x="1144921" y="266379"/>
                  <a:ext cx="64034" cy="7235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244" name="Группа 243"/>
          <p:cNvGrpSpPr/>
          <p:nvPr/>
        </p:nvGrpSpPr>
        <p:grpSpPr>
          <a:xfrm>
            <a:off x="8158705" y="4033370"/>
            <a:ext cx="2492273" cy="2061865"/>
            <a:chOff x="0" y="0"/>
            <a:chExt cx="1980629" cy="1515035"/>
          </a:xfrm>
        </p:grpSpPr>
        <p:grpSp>
          <p:nvGrpSpPr>
            <p:cNvPr id="245" name="Группа 244"/>
            <p:cNvGrpSpPr/>
            <p:nvPr/>
          </p:nvGrpSpPr>
          <p:grpSpPr>
            <a:xfrm>
              <a:off x="349624" y="528918"/>
              <a:ext cx="1027956" cy="455501"/>
              <a:chOff x="0" y="0"/>
              <a:chExt cx="1027956" cy="455501"/>
            </a:xfrm>
          </p:grpSpPr>
          <p:grpSp>
            <p:nvGrpSpPr>
              <p:cNvPr id="294" name="Группа 293"/>
              <p:cNvGrpSpPr/>
              <p:nvPr/>
            </p:nvGrpSpPr>
            <p:grpSpPr>
              <a:xfrm>
                <a:off x="0" y="0"/>
                <a:ext cx="1027956" cy="455501"/>
                <a:chOff x="0" y="0"/>
                <a:chExt cx="1147810" cy="723792"/>
              </a:xfrm>
            </p:grpSpPr>
            <p:cxnSp>
              <p:nvCxnSpPr>
                <p:cNvPr id="303" name="Прямая соединительная линия 302"/>
                <p:cNvCxnSpPr/>
                <p:nvPr/>
              </p:nvCxnSpPr>
              <p:spPr>
                <a:xfrm flipH="1">
                  <a:off x="117230" y="36844"/>
                  <a:ext cx="227965" cy="11430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4" name="Прямая соединительная линия 303"/>
                <p:cNvCxnSpPr/>
                <p:nvPr/>
              </p:nvCxnSpPr>
              <p:spPr>
                <a:xfrm flipH="1">
                  <a:off x="3349" y="150725"/>
                  <a:ext cx="113935" cy="116975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5" name="Прямая соединительная линия 304"/>
                <p:cNvCxnSpPr/>
                <p:nvPr/>
              </p:nvCxnSpPr>
              <p:spPr>
                <a:xfrm>
                  <a:off x="3349" y="267956"/>
                  <a:ext cx="365" cy="11454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6" name="Прямая соединительная линия 305"/>
                <p:cNvCxnSpPr/>
                <p:nvPr/>
              </p:nvCxnSpPr>
              <p:spPr>
                <a:xfrm>
                  <a:off x="0" y="378488"/>
                  <a:ext cx="117205" cy="231275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7" name="Прямая соединительная линия 306"/>
                <p:cNvCxnSpPr/>
                <p:nvPr/>
              </p:nvCxnSpPr>
              <p:spPr>
                <a:xfrm>
                  <a:off x="117230" y="606251"/>
                  <a:ext cx="343265" cy="116975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8" name="Прямая соединительная линия 307"/>
                <p:cNvCxnSpPr/>
                <p:nvPr/>
              </p:nvCxnSpPr>
              <p:spPr>
                <a:xfrm flipV="1">
                  <a:off x="461930" y="723226"/>
                  <a:ext cx="340617" cy="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" name="Прямая соединительная линия 308"/>
                <p:cNvCxnSpPr/>
                <p:nvPr/>
              </p:nvCxnSpPr>
              <p:spPr>
                <a:xfrm flipV="1">
                  <a:off x="803868" y="609600"/>
                  <a:ext cx="228965" cy="11419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0" name="Прямая соединительная линия 309"/>
                <p:cNvCxnSpPr/>
                <p:nvPr/>
              </p:nvCxnSpPr>
              <p:spPr>
                <a:xfrm flipV="1">
                  <a:off x="1028281" y="381838"/>
                  <a:ext cx="119529" cy="225925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1" name="Прямая соединительная линия 310"/>
                <p:cNvCxnSpPr/>
                <p:nvPr/>
              </p:nvCxnSpPr>
              <p:spPr>
                <a:xfrm flipV="1">
                  <a:off x="344993" y="0"/>
                  <a:ext cx="344512" cy="3684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2" name="Прямая соединительная линия 311"/>
                <p:cNvCxnSpPr/>
                <p:nvPr/>
              </p:nvCxnSpPr>
              <p:spPr>
                <a:xfrm>
                  <a:off x="689986" y="0"/>
                  <a:ext cx="234462" cy="10048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3" name="Прямая соединительная линия 312"/>
                <p:cNvCxnSpPr/>
                <p:nvPr/>
              </p:nvCxnSpPr>
              <p:spPr>
                <a:xfrm>
                  <a:off x="924448" y="100484"/>
                  <a:ext cx="223213" cy="28177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5" name="Группа 294"/>
              <p:cNvGrpSpPr/>
              <p:nvPr/>
            </p:nvGrpSpPr>
            <p:grpSpPr>
              <a:xfrm>
                <a:off x="504825" y="161925"/>
                <a:ext cx="120074" cy="126563"/>
                <a:chOff x="0" y="0"/>
                <a:chExt cx="120074" cy="126563"/>
              </a:xfrm>
            </p:grpSpPr>
            <p:cxnSp>
              <p:nvCxnSpPr>
                <p:cNvPr id="296" name="Прямая соединительная линия 295"/>
                <p:cNvCxnSpPr/>
                <p:nvPr/>
              </p:nvCxnSpPr>
              <p:spPr>
                <a:xfrm>
                  <a:off x="44245" y="0"/>
                  <a:ext cx="75829" cy="71784"/>
                </a:xfrm>
                <a:prstGeom prst="line">
                  <a:avLst/>
                </a:prstGeom>
                <a:ln w="317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7" name="Прямая соединительная линия 296"/>
                <p:cNvCxnSpPr/>
                <p:nvPr/>
              </p:nvCxnSpPr>
              <p:spPr>
                <a:xfrm>
                  <a:off x="14749" y="4214"/>
                  <a:ext cx="75829" cy="71784"/>
                </a:xfrm>
                <a:prstGeom prst="line">
                  <a:avLst/>
                </a:prstGeom>
                <a:ln w="317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8" name="Прямая соединительная линия 297"/>
                <p:cNvCxnSpPr/>
                <p:nvPr/>
              </p:nvCxnSpPr>
              <p:spPr>
                <a:xfrm>
                  <a:off x="0" y="25283"/>
                  <a:ext cx="90765" cy="79409"/>
                </a:xfrm>
                <a:prstGeom prst="line">
                  <a:avLst/>
                </a:prstGeom>
                <a:ln w="317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9" name="Прямая соединительная линия 298"/>
                <p:cNvCxnSpPr/>
                <p:nvPr/>
              </p:nvCxnSpPr>
              <p:spPr>
                <a:xfrm>
                  <a:off x="8428" y="54779"/>
                  <a:ext cx="75829" cy="71784"/>
                </a:xfrm>
                <a:prstGeom prst="line">
                  <a:avLst/>
                </a:prstGeom>
                <a:ln w="317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0" name="Прямая соединительная линия 299"/>
                <p:cNvCxnSpPr/>
                <p:nvPr/>
              </p:nvCxnSpPr>
              <p:spPr>
                <a:xfrm flipV="1">
                  <a:off x="29497" y="25283"/>
                  <a:ext cx="61294" cy="79309"/>
                </a:xfrm>
                <a:prstGeom prst="line">
                  <a:avLst/>
                </a:prstGeom>
                <a:ln w="317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1" name="Прямая соединительная линия 300"/>
                <p:cNvCxnSpPr/>
                <p:nvPr/>
              </p:nvCxnSpPr>
              <p:spPr>
                <a:xfrm flipH="1">
                  <a:off x="6321" y="2107"/>
                  <a:ext cx="60158" cy="85640"/>
                </a:xfrm>
                <a:prstGeom prst="line">
                  <a:avLst/>
                </a:prstGeom>
                <a:ln w="317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2" name="Прямая соединительная линия 301"/>
                <p:cNvCxnSpPr/>
                <p:nvPr/>
              </p:nvCxnSpPr>
              <p:spPr>
                <a:xfrm flipH="1">
                  <a:off x="44245" y="25283"/>
                  <a:ext cx="74228" cy="100631"/>
                </a:xfrm>
                <a:prstGeom prst="line">
                  <a:avLst/>
                </a:prstGeom>
                <a:ln w="317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46" name="Группа 245"/>
            <p:cNvGrpSpPr/>
            <p:nvPr/>
          </p:nvGrpSpPr>
          <p:grpSpPr>
            <a:xfrm>
              <a:off x="26895" y="995082"/>
              <a:ext cx="1953734" cy="363109"/>
              <a:chOff x="0" y="0"/>
              <a:chExt cx="1953734" cy="363109"/>
            </a:xfrm>
          </p:grpSpPr>
          <p:cxnSp>
            <p:nvCxnSpPr>
              <p:cNvPr id="272" name="Прямая соединительная линия 271"/>
              <p:cNvCxnSpPr/>
              <p:nvPr/>
            </p:nvCxnSpPr>
            <p:spPr>
              <a:xfrm>
                <a:off x="0" y="10912"/>
                <a:ext cx="1949761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Прямая соединительная линия 272"/>
              <p:cNvCxnSpPr/>
              <p:nvPr/>
            </p:nvCxnSpPr>
            <p:spPr>
              <a:xfrm>
                <a:off x="0" y="357904"/>
                <a:ext cx="1951863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Прямая соединительная линия 273"/>
              <p:cNvCxnSpPr/>
              <p:nvPr/>
            </p:nvCxnSpPr>
            <p:spPr>
              <a:xfrm>
                <a:off x="10911" y="15276"/>
                <a:ext cx="37" cy="34046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Прямая соединительная линия 274"/>
              <p:cNvCxnSpPr/>
              <p:nvPr/>
            </p:nvCxnSpPr>
            <p:spPr>
              <a:xfrm flipV="1">
                <a:off x="1953193" y="0"/>
                <a:ext cx="541" cy="3623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Прямая соединительная линия 275"/>
              <p:cNvCxnSpPr/>
              <p:nvPr/>
            </p:nvCxnSpPr>
            <p:spPr>
              <a:xfrm flipH="1">
                <a:off x="1724047" y="10912"/>
                <a:ext cx="228235" cy="34557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Прямая соединительная линия 276"/>
              <p:cNvCxnSpPr/>
              <p:nvPr/>
            </p:nvCxnSpPr>
            <p:spPr>
              <a:xfrm flipH="1">
                <a:off x="1610566" y="10912"/>
                <a:ext cx="228235" cy="34557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Прямая соединительная линия 277"/>
              <p:cNvCxnSpPr/>
              <p:nvPr/>
            </p:nvCxnSpPr>
            <p:spPr>
              <a:xfrm flipH="1">
                <a:off x="1488355" y="15276"/>
                <a:ext cx="228235" cy="34557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Прямая соединительная линия 278"/>
              <p:cNvCxnSpPr/>
              <p:nvPr/>
            </p:nvCxnSpPr>
            <p:spPr>
              <a:xfrm flipH="1">
                <a:off x="1381420" y="10912"/>
                <a:ext cx="228235" cy="34557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Прямая соединительная линия 279"/>
              <p:cNvCxnSpPr/>
              <p:nvPr/>
            </p:nvCxnSpPr>
            <p:spPr>
              <a:xfrm flipH="1">
                <a:off x="1265756" y="17459"/>
                <a:ext cx="228235" cy="34557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Прямая соединительная линия 280"/>
              <p:cNvCxnSpPr/>
              <p:nvPr/>
            </p:nvCxnSpPr>
            <p:spPr>
              <a:xfrm flipH="1">
                <a:off x="1143545" y="10912"/>
                <a:ext cx="228235" cy="34557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Прямая соединительная линия 281"/>
              <p:cNvCxnSpPr/>
              <p:nvPr/>
            </p:nvCxnSpPr>
            <p:spPr>
              <a:xfrm flipH="1">
                <a:off x="1043158" y="10912"/>
                <a:ext cx="228235" cy="34557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Прямая соединительная линия 282"/>
              <p:cNvCxnSpPr/>
              <p:nvPr/>
            </p:nvCxnSpPr>
            <p:spPr>
              <a:xfrm flipH="1">
                <a:off x="920947" y="10912"/>
                <a:ext cx="228235" cy="34557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Прямая соединительная линия 283"/>
              <p:cNvCxnSpPr/>
              <p:nvPr/>
            </p:nvCxnSpPr>
            <p:spPr>
              <a:xfrm flipH="1">
                <a:off x="816194" y="13094"/>
                <a:ext cx="228235" cy="34557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Прямая соединительная линия 284"/>
              <p:cNvCxnSpPr/>
              <p:nvPr/>
            </p:nvCxnSpPr>
            <p:spPr>
              <a:xfrm flipH="1">
                <a:off x="687436" y="10912"/>
                <a:ext cx="228235" cy="34557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Прямая соединительная линия 285"/>
              <p:cNvCxnSpPr/>
              <p:nvPr/>
            </p:nvCxnSpPr>
            <p:spPr>
              <a:xfrm flipH="1">
                <a:off x="576137" y="13094"/>
                <a:ext cx="228235" cy="34557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Прямая соединительная линия 286"/>
              <p:cNvCxnSpPr/>
              <p:nvPr/>
            </p:nvCxnSpPr>
            <p:spPr>
              <a:xfrm flipH="1">
                <a:off x="464838" y="10912"/>
                <a:ext cx="228235" cy="34557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Прямая соединительная линия 287"/>
              <p:cNvCxnSpPr/>
              <p:nvPr/>
            </p:nvCxnSpPr>
            <p:spPr>
              <a:xfrm flipH="1">
                <a:off x="346991" y="17459"/>
                <a:ext cx="228235" cy="34557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Прямая соединительная линия 288"/>
              <p:cNvCxnSpPr/>
              <p:nvPr/>
            </p:nvCxnSpPr>
            <p:spPr>
              <a:xfrm flipH="1">
                <a:off x="237875" y="10912"/>
                <a:ext cx="228235" cy="34557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Прямая соединительная линия 289"/>
              <p:cNvCxnSpPr/>
              <p:nvPr/>
            </p:nvCxnSpPr>
            <p:spPr>
              <a:xfrm flipH="1">
                <a:off x="128758" y="6547"/>
                <a:ext cx="228235" cy="34557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Прямая соединительная линия 290"/>
              <p:cNvCxnSpPr/>
              <p:nvPr/>
            </p:nvCxnSpPr>
            <p:spPr>
              <a:xfrm flipH="1">
                <a:off x="13094" y="6547"/>
                <a:ext cx="228235" cy="34557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Прямая соединительная линия 291"/>
              <p:cNvCxnSpPr/>
              <p:nvPr/>
            </p:nvCxnSpPr>
            <p:spPr>
              <a:xfrm flipH="1">
                <a:off x="1835347" y="181134"/>
                <a:ext cx="117691" cy="18197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Прямая соединительная линия 292"/>
              <p:cNvCxnSpPr/>
              <p:nvPr/>
            </p:nvCxnSpPr>
            <p:spPr>
              <a:xfrm flipH="1">
                <a:off x="10911" y="15276"/>
                <a:ext cx="116732" cy="14076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7" name="Группа 246"/>
            <p:cNvGrpSpPr/>
            <p:nvPr/>
          </p:nvGrpSpPr>
          <p:grpSpPr>
            <a:xfrm>
              <a:off x="0" y="170329"/>
              <a:ext cx="1953734" cy="363109"/>
              <a:chOff x="0" y="0"/>
              <a:chExt cx="1953734" cy="363109"/>
            </a:xfrm>
          </p:grpSpPr>
          <p:cxnSp>
            <p:nvCxnSpPr>
              <p:cNvPr id="250" name="Прямая соединительная линия 249"/>
              <p:cNvCxnSpPr/>
              <p:nvPr/>
            </p:nvCxnSpPr>
            <p:spPr>
              <a:xfrm>
                <a:off x="0" y="10912"/>
                <a:ext cx="1949761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Прямая соединительная линия 250"/>
              <p:cNvCxnSpPr/>
              <p:nvPr/>
            </p:nvCxnSpPr>
            <p:spPr>
              <a:xfrm>
                <a:off x="0" y="357904"/>
                <a:ext cx="1951863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Прямая соединительная линия 251"/>
              <p:cNvCxnSpPr/>
              <p:nvPr/>
            </p:nvCxnSpPr>
            <p:spPr>
              <a:xfrm>
                <a:off x="10911" y="15276"/>
                <a:ext cx="37" cy="34046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Прямая соединительная линия 252"/>
              <p:cNvCxnSpPr/>
              <p:nvPr/>
            </p:nvCxnSpPr>
            <p:spPr>
              <a:xfrm flipV="1">
                <a:off x="1953193" y="0"/>
                <a:ext cx="541" cy="3623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Прямая соединительная линия 253"/>
              <p:cNvCxnSpPr/>
              <p:nvPr/>
            </p:nvCxnSpPr>
            <p:spPr>
              <a:xfrm flipH="1">
                <a:off x="1724047" y="10912"/>
                <a:ext cx="228235" cy="34557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Прямая соединительная линия 254"/>
              <p:cNvCxnSpPr/>
              <p:nvPr/>
            </p:nvCxnSpPr>
            <p:spPr>
              <a:xfrm flipH="1">
                <a:off x="1610566" y="10912"/>
                <a:ext cx="228235" cy="34557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Прямая соединительная линия 255"/>
              <p:cNvCxnSpPr/>
              <p:nvPr/>
            </p:nvCxnSpPr>
            <p:spPr>
              <a:xfrm flipH="1">
                <a:off x="1488355" y="15276"/>
                <a:ext cx="228235" cy="34557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Прямая соединительная линия 256"/>
              <p:cNvCxnSpPr/>
              <p:nvPr/>
            </p:nvCxnSpPr>
            <p:spPr>
              <a:xfrm flipH="1">
                <a:off x="1381420" y="10912"/>
                <a:ext cx="228235" cy="34557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Прямая соединительная линия 257"/>
              <p:cNvCxnSpPr/>
              <p:nvPr/>
            </p:nvCxnSpPr>
            <p:spPr>
              <a:xfrm flipH="1">
                <a:off x="1265756" y="17459"/>
                <a:ext cx="228235" cy="34557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Прямая соединительная линия 258"/>
              <p:cNvCxnSpPr/>
              <p:nvPr/>
            </p:nvCxnSpPr>
            <p:spPr>
              <a:xfrm flipH="1">
                <a:off x="1143545" y="10912"/>
                <a:ext cx="228235" cy="34557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Прямая соединительная линия 259"/>
              <p:cNvCxnSpPr/>
              <p:nvPr/>
            </p:nvCxnSpPr>
            <p:spPr>
              <a:xfrm flipH="1">
                <a:off x="1043158" y="10912"/>
                <a:ext cx="228235" cy="34557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Прямая соединительная линия 260"/>
              <p:cNvCxnSpPr/>
              <p:nvPr/>
            </p:nvCxnSpPr>
            <p:spPr>
              <a:xfrm flipH="1">
                <a:off x="920947" y="10912"/>
                <a:ext cx="228235" cy="34557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Прямая соединительная линия 261"/>
              <p:cNvCxnSpPr/>
              <p:nvPr/>
            </p:nvCxnSpPr>
            <p:spPr>
              <a:xfrm flipH="1">
                <a:off x="816194" y="13094"/>
                <a:ext cx="228235" cy="34557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Прямая соединительная линия 262"/>
              <p:cNvCxnSpPr/>
              <p:nvPr/>
            </p:nvCxnSpPr>
            <p:spPr>
              <a:xfrm flipH="1">
                <a:off x="687436" y="10912"/>
                <a:ext cx="228235" cy="34557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" name="Прямая соединительная линия 263"/>
              <p:cNvCxnSpPr/>
              <p:nvPr/>
            </p:nvCxnSpPr>
            <p:spPr>
              <a:xfrm flipH="1">
                <a:off x="576137" y="13094"/>
                <a:ext cx="228235" cy="34557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Прямая соединительная линия 264"/>
              <p:cNvCxnSpPr/>
              <p:nvPr/>
            </p:nvCxnSpPr>
            <p:spPr>
              <a:xfrm flipH="1">
                <a:off x="464838" y="10912"/>
                <a:ext cx="228235" cy="34557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6" name="Прямая соединительная линия 265"/>
              <p:cNvCxnSpPr/>
              <p:nvPr/>
            </p:nvCxnSpPr>
            <p:spPr>
              <a:xfrm flipH="1">
                <a:off x="346991" y="17459"/>
                <a:ext cx="228235" cy="34557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Прямая соединительная линия 266"/>
              <p:cNvCxnSpPr/>
              <p:nvPr/>
            </p:nvCxnSpPr>
            <p:spPr>
              <a:xfrm flipH="1">
                <a:off x="237875" y="10912"/>
                <a:ext cx="228235" cy="34557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8" name="Прямая соединительная линия 267"/>
              <p:cNvCxnSpPr/>
              <p:nvPr/>
            </p:nvCxnSpPr>
            <p:spPr>
              <a:xfrm flipH="1">
                <a:off x="128758" y="6547"/>
                <a:ext cx="228235" cy="34557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Прямая соединительная линия 268"/>
              <p:cNvCxnSpPr/>
              <p:nvPr/>
            </p:nvCxnSpPr>
            <p:spPr>
              <a:xfrm flipH="1">
                <a:off x="13094" y="6547"/>
                <a:ext cx="228235" cy="34557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Прямая соединительная линия 269"/>
              <p:cNvCxnSpPr/>
              <p:nvPr/>
            </p:nvCxnSpPr>
            <p:spPr>
              <a:xfrm flipH="1">
                <a:off x="1835347" y="181134"/>
                <a:ext cx="117691" cy="18197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Прямая соединительная линия 270"/>
              <p:cNvCxnSpPr/>
              <p:nvPr/>
            </p:nvCxnSpPr>
            <p:spPr>
              <a:xfrm flipH="1">
                <a:off x="10911" y="15276"/>
                <a:ext cx="116732" cy="14076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48" name="Прямая соединительная линия 247"/>
            <p:cNvCxnSpPr/>
            <p:nvPr/>
          </p:nvCxnSpPr>
          <p:spPr>
            <a:xfrm flipH="1">
              <a:off x="690283" y="0"/>
              <a:ext cx="597789" cy="0"/>
            </a:xfrm>
            <a:prstGeom prst="line">
              <a:avLst/>
            </a:prstGeom>
            <a:ln w="19050">
              <a:solidFill>
                <a:schemeClr val="tx1"/>
              </a:solidFill>
              <a:head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Прямая соединительная линия 248"/>
            <p:cNvCxnSpPr/>
            <p:nvPr/>
          </p:nvCxnSpPr>
          <p:spPr>
            <a:xfrm>
              <a:off x="537883" y="1515035"/>
              <a:ext cx="683784" cy="0"/>
            </a:xfrm>
            <a:prstGeom prst="line">
              <a:avLst/>
            </a:prstGeom>
            <a:ln w="19050">
              <a:solidFill>
                <a:schemeClr val="tx1"/>
              </a:solidFill>
              <a:head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4" name="Прямоугольник 313"/>
          <p:cNvSpPr/>
          <p:nvPr/>
        </p:nvSpPr>
        <p:spPr>
          <a:xfrm>
            <a:off x="959084" y="3116180"/>
            <a:ext cx="21737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Раздавливание</a:t>
            </a:r>
            <a:endParaRPr lang="ru-RU" sz="2400" b="1" i="1" dirty="0"/>
          </a:p>
        </p:txBody>
      </p:sp>
      <p:sp>
        <p:nvSpPr>
          <p:cNvPr id="315" name="Прямоугольник 314"/>
          <p:cNvSpPr/>
          <p:nvPr/>
        </p:nvSpPr>
        <p:spPr>
          <a:xfrm>
            <a:off x="5417473" y="4022695"/>
            <a:ext cx="8000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удар</a:t>
            </a:r>
            <a:endParaRPr lang="ru-RU" sz="2400" b="1" i="1" dirty="0"/>
          </a:p>
        </p:txBody>
      </p:sp>
      <p:sp>
        <p:nvSpPr>
          <p:cNvPr id="316" name="Прямоугольник 315"/>
          <p:cNvSpPr/>
          <p:nvPr/>
        </p:nvSpPr>
        <p:spPr>
          <a:xfrm>
            <a:off x="8241703" y="3197544"/>
            <a:ext cx="20712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раскалывание</a:t>
            </a:r>
            <a:endParaRPr lang="ru-RU" sz="2400" b="1" i="1" dirty="0"/>
          </a:p>
        </p:txBody>
      </p:sp>
      <p:sp>
        <p:nvSpPr>
          <p:cNvPr id="317" name="Прямоугольник 316"/>
          <p:cNvSpPr/>
          <p:nvPr/>
        </p:nvSpPr>
        <p:spPr>
          <a:xfrm>
            <a:off x="2288162" y="6325191"/>
            <a:ext cx="9811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излом</a:t>
            </a:r>
            <a:endParaRPr lang="ru-RU" sz="2400" b="1" i="1" dirty="0"/>
          </a:p>
        </p:txBody>
      </p:sp>
      <p:sp>
        <p:nvSpPr>
          <p:cNvPr id="318" name="Прямоугольник 317"/>
          <p:cNvSpPr/>
          <p:nvPr/>
        </p:nvSpPr>
        <p:spPr>
          <a:xfrm>
            <a:off x="8601006" y="6063397"/>
            <a:ext cx="16898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истирание</a:t>
            </a:r>
            <a:endParaRPr lang="ru-RU" sz="2400" b="1" i="1" dirty="0"/>
          </a:p>
        </p:txBody>
      </p:sp>
      <p:sp>
        <p:nvSpPr>
          <p:cNvPr id="319" name="Прямоугольник 318"/>
          <p:cNvSpPr/>
          <p:nvPr/>
        </p:nvSpPr>
        <p:spPr>
          <a:xfrm>
            <a:off x="2985717" y="104730"/>
            <a:ext cx="5373522" cy="5933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79705" algn="just"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Схемы методов измельчения</a:t>
            </a:r>
            <a:endParaRPr lang="ru-RU" sz="32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21" name="Звук 3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04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36"/>
    </mc:Choice>
    <mc:Fallback xmlns="">
      <p:transition spd="slow" advTm="19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9100" y="279321"/>
            <a:ext cx="1144524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3200" b="1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По </a:t>
            </a:r>
            <a:r>
              <a:rPr lang="ru-RU" sz="3200" b="1" i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механо</a:t>
            </a:r>
            <a:r>
              <a:rPr lang="ru-RU" sz="3200" b="1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-конструктивным </a:t>
            </a: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признакам и основному методу дробления, осуществляемому в них, машины бывают:</a:t>
            </a:r>
            <a:endParaRPr lang="ru-RU" sz="3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1. </a:t>
            </a:r>
            <a:r>
              <a:rPr lang="ru-RU" sz="32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Щековые</a:t>
            </a: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в которых материал разрушается между двумя щеками при их приближении. Для этого одну или обе щеки делают качающимися;</a:t>
            </a:r>
            <a:endParaRPr lang="ru-RU" sz="3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2. </a:t>
            </a:r>
            <a:r>
              <a:rPr lang="ru-RU" sz="32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Конусные</a:t>
            </a: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дробящие материал в пространстве между подвешенным конусом и не подвешенной обрамляющей частью машины;</a:t>
            </a:r>
            <a:endParaRPr lang="ru-RU" sz="3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3. </a:t>
            </a:r>
            <a:r>
              <a:rPr lang="ru-RU" sz="32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Ударного действия</a:t>
            </a: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дробящие камень, ударами по камню молоткового или быстровращающегося ротора, а такие удары о стенки камеры дробления и о другие куски;</a:t>
            </a:r>
            <a:endParaRPr lang="ru-RU" sz="3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4. </a:t>
            </a:r>
            <a:r>
              <a:rPr lang="ru-RU" sz="32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Валковые</a:t>
            </a: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раздавливающие материал валками, которые вращаются навстречу друг другу.</a:t>
            </a:r>
            <a:endParaRPr lang="ru-RU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54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310"/>
    </mc:Choice>
    <mc:Fallback xmlns="">
      <p:transition spd="slow" advTm="154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14041" t="7812" r="14451" b="8437"/>
          <a:stretch/>
        </p:blipFill>
        <p:spPr>
          <a:xfrm>
            <a:off x="777241" y="1060646"/>
            <a:ext cx="10767060" cy="579735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67023" y="203954"/>
            <a:ext cx="8602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Щековые дробилки с простым движением щеки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05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040"/>
    </mc:Choice>
    <mc:Fallback xmlns="">
      <p:transition spd="slow" advTm="92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26867" t="19687" r="27452" b="20313"/>
          <a:stretch/>
        </p:blipFill>
        <p:spPr>
          <a:xfrm>
            <a:off x="525779" y="457200"/>
            <a:ext cx="11087101" cy="5966460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62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250"/>
    </mc:Choice>
    <mc:Fallback xmlns="">
      <p:transition spd="slow" advTm="49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6838" t="3437" r="8301" b="7500"/>
          <a:stretch/>
        </p:blipFill>
        <p:spPr>
          <a:xfrm>
            <a:off x="480059" y="891540"/>
            <a:ext cx="10789921" cy="564642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72703" y="22860"/>
            <a:ext cx="38046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Конусные </a:t>
            </a: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дробилки </a:t>
            </a:r>
            <a:endParaRPr lang="ru-RU" sz="3200" dirty="0"/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4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009"/>
    </mc:Choice>
    <mc:Fallback xmlns="">
      <p:transition spd="slow" advTm="107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6240" y="440680"/>
            <a:ext cx="1149096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2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Каменные материалы</a:t>
            </a:r>
            <a:endParaRPr lang="ru-RU" sz="3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При строительстве автодорог около 60% их стоимости приходится на дорожную одежду. Для устройства дорожной одежды используют различные горные породы, из которых путем переработки получают различные каменные материалы.</a:t>
            </a:r>
            <a:endParaRPr lang="ru-RU" sz="3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Горные породы слагают земную кору и состоят из множества зерен одного или нескольких минералов. По происхождению горные породы разделяют </a:t>
            </a:r>
            <a:r>
              <a:rPr lang="ru-RU" sz="3200" u="sng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 </a:t>
            </a: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изверженные глубинные (гранит, </a:t>
            </a:r>
            <a:r>
              <a:rPr lang="ru-RU" sz="3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сиент</a:t>
            </a: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Лабрадор, </a:t>
            </a:r>
            <a:r>
              <a:rPr lang="ru-RU" sz="3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гоббро</a:t>
            </a: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и излившиеся (базальт, андезит, диабаз, вулканический туй), </a:t>
            </a:r>
            <a:r>
              <a:rPr lang="ru-RU" sz="3200" u="sng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осадочные и</a:t>
            </a: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метаморфические (видоизмененные).</a:t>
            </a:r>
            <a:endParaRPr lang="ru-RU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3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820"/>
    </mc:Choice>
    <mc:Fallback xmlns="">
      <p:transition spd="slow" advTm="86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25813" t="21562" r="25344" b="21875"/>
          <a:stretch/>
        </p:blipFill>
        <p:spPr>
          <a:xfrm>
            <a:off x="1051560" y="891540"/>
            <a:ext cx="10309860" cy="582107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080015" y="0"/>
            <a:ext cx="37399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Роторные </a:t>
            </a: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дробилки </a:t>
            </a:r>
            <a:endParaRPr lang="ru-RU" sz="3200" dirty="0"/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85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663"/>
    </mc:Choice>
    <mc:Fallback xmlns="">
      <p:transition spd="slow" advTm="84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23880" t="15625" r="23763" b="15938"/>
          <a:stretch/>
        </p:blipFill>
        <p:spPr>
          <a:xfrm>
            <a:off x="388619" y="1"/>
            <a:ext cx="10881361" cy="6538726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63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111"/>
    </mc:Choice>
    <mc:Fallback xmlns="">
      <p:transition spd="slow" advTm="64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7660" y="318788"/>
            <a:ext cx="11216640" cy="7031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9705"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Автоматизация технологических процессов</a:t>
            </a:r>
          </a:p>
          <a:p>
            <a:pPr indent="179705" algn="just">
              <a:lnSpc>
                <a:spcPct val="107000"/>
              </a:lnSpc>
              <a:spcAft>
                <a:spcPts val="0"/>
              </a:spcAft>
            </a:pP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Камнедробильные 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заводы (КДЗ) - предприятия для дробления щебня, сортировки его по размерам, мойки и обогащения. </a:t>
            </a:r>
            <a:endParaRPr lang="ru-RU" sz="3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79705" algn="just">
              <a:lnSpc>
                <a:spcPct val="107000"/>
              </a:lnSpc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Указанные 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операции производят последовательно в тесной технологической 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связке 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между 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собой:</a:t>
            </a:r>
            <a:endParaRPr lang="ru-R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 algn="just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Подвоз 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каменных материалов автосамосвалом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Приемный бункер. 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6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Грохот. </a:t>
            </a:r>
            <a:endParaRPr lang="ru-RU" sz="3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Питатель. 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7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Ленточный транспортер. </a:t>
            </a:r>
            <a:endParaRPr lang="ru-RU" sz="3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Щековая дробилка. 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8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Погрузочный бункер. </a:t>
            </a:r>
            <a:endParaRPr lang="ru-RU" sz="3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Лотковый питатель. 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9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Транспорт для перевозок.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u-RU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78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859"/>
    </mc:Choice>
    <mc:Fallback xmlns="">
      <p:transition spd="slow" advTm="37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17378" t="16875" r="17438" b="16250"/>
          <a:stretch/>
        </p:blipFill>
        <p:spPr>
          <a:xfrm>
            <a:off x="434340" y="1080034"/>
            <a:ext cx="11338560" cy="564407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80403" y="171412"/>
            <a:ext cx="5002395" cy="5933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79705" algn="just"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Схема автоматизации КДЗ</a:t>
            </a:r>
            <a:endParaRPr lang="ru-RU" sz="32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89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528"/>
    </mc:Choice>
    <mc:Fallback xmlns="">
      <p:transition spd="slow" advTm="174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1039" t="24375" r="1625" b="23750"/>
          <a:stretch/>
        </p:blipFill>
        <p:spPr>
          <a:xfrm>
            <a:off x="548640" y="845820"/>
            <a:ext cx="11231146" cy="5532120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1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37"/>
    </mc:Choice>
    <mc:Fallback xmlns="">
      <p:transition spd="slow" advTm="12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3380" y="323678"/>
            <a:ext cx="11582400" cy="5540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9705" algn="just">
              <a:lnSpc>
                <a:spcPct val="107000"/>
              </a:lnSpc>
              <a:spcAft>
                <a:spcPts val="800"/>
              </a:spcAft>
            </a:pP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Автоматизация 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позволяет избежать завала дробящего пространства дробилки: подачи камня автоматически регулируется, а в случаях необходимости выключается питатель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indent="179705" algn="just">
              <a:lnSpc>
                <a:spcPct val="107000"/>
              </a:lnSpc>
              <a:spcAft>
                <a:spcPts val="800"/>
              </a:spcAft>
            </a:pP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В 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щековых дробилках имеется система регулирования загрузки, которая действует в функции нагрузки приводного электродвигателя дробилки с коррекцией по нагрузке приводного двигателя ленточного транспортера, забирающего дробленый материал. </a:t>
            </a:r>
            <a:endParaRPr lang="ru-RU" sz="3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79705" algn="just">
              <a:lnSpc>
                <a:spcPct val="107000"/>
              </a:lnSpc>
              <a:spcAft>
                <a:spcPts val="800"/>
              </a:spcAft>
            </a:pP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Каждая 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машина имеет отключающий аппарат мгновенного аварийного останова.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14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83"/>
    </mc:Choice>
    <mc:Fallback xmlns="">
      <p:transition spd="slow" advTm="40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3380" y="341323"/>
            <a:ext cx="1151382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2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Механизация добычи камня</a:t>
            </a:r>
          </a:p>
          <a:p>
            <a:pPr algn="ctr">
              <a:spcAft>
                <a:spcPts val="0"/>
              </a:spcAft>
            </a:pPr>
            <a:endParaRPr lang="ru-RU" sz="3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Горные работы на карьерах камня делятся на две группы: горно-копательные и добычные. Горно-копательные работы, связанные с устройством карьера включают сушение участка, организацию транспорта, снятие вскрышного слоя и др.</a:t>
            </a:r>
            <a:endParaRPr lang="ru-RU" sz="3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Добычные работы представляют собой совокупность основных и вспомогательных работ по добыче непосредственно горной породы: бурение и заряжение шпуров и скважин, производства взрыва, отгрузка взорванной породы на транспортные средства, дробление негабаритных материалов, устройство отвалов.</a:t>
            </a:r>
            <a:endParaRPr lang="ru-RU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1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729"/>
    </mc:Choice>
    <mc:Fallback xmlns="">
      <p:transition spd="slow" advTm="657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7220" y="857518"/>
            <a:ext cx="11132820" cy="5017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Вспомогательные работы включают энергоснабжение, водопонижение и сушение участков, на которых производятся добыча камня, ремонт и профилактика машин и энергосетей, доставку различных материалов и запчастей.</a:t>
            </a:r>
            <a:endParaRPr lang="ru-RU" sz="3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Для отправки горной массы может быть использована железная дорога нормальной и узкой колеи, автомобили, конвейеры (ленточные транспортеры), канатно-подвесные дороги и др.</a:t>
            </a:r>
          </a:p>
          <a:p>
            <a:pPr algn="just">
              <a:spcAft>
                <a:spcPts val="0"/>
              </a:spcAft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В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дорожном строительстве наиболее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распространенны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автомобили,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землевозы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65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0"/>
    </mc:Choice>
    <mc:Fallback xmlns="">
      <p:transition spd="slow" advTm="1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6260" y="669280"/>
            <a:ext cx="112395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2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Машины и оборудования для добычи и переработки каменных материалов</a:t>
            </a:r>
            <a:endParaRPr lang="ru-RU" sz="3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Строительство дорожных оснований и покрытий связано с расходом большого количества различных каменных материалов, главным образом щебня и гравия.</a:t>
            </a:r>
            <a:endParaRPr lang="ru-RU" sz="3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Добыча и переработка этих материалов производится на специализированных предприятиях, оснащенных предназначенные для этой цели специальные машины и оборудования.</a:t>
            </a:r>
            <a:endParaRPr lang="ru-RU" sz="3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Такие производственные процессы, как бурение и дробление каменных материалов, связано с их разрушением.</a:t>
            </a:r>
            <a:endParaRPr lang="ru-RU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24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215"/>
    </mc:Choice>
    <mc:Fallback xmlns="">
      <p:transition spd="slow" advTm="39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44880" y="583198"/>
            <a:ext cx="1073658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2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Машины и </a:t>
            </a: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оборудования </a:t>
            </a:r>
            <a:r>
              <a:rPr lang="ru-RU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 добычи </a:t>
            </a: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</a:t>
            </a:r>
            <a:r>
              <a:rPr lang="ru-RU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переработки каменных материалов</a:t>
            </a:r>
            <a:r>
              <a:rPr lang="ru-RU" sz="32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algn="just">
              <a:spcAft>
                <a:spcPts val="0"/>
              </a:spcAft>
            </a:pPr>
            <a:endParaRPr lang="ru-RU" sz="3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just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машины и оборудования для буровзрывных работ в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карьерах;</a:t>
            </a:r>
            <a:endParaRPr lang="ru-RU" sz="3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  дробилки;</a:t>
            </a:r>
            <a:endParaRPr lang="ru-RU" sz="3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  мельницы;</a:t>
            </a:r>
            <a:endParaRPr lang="ru-RU" sz="3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  грохоты и гравиемойки;</a:t>
            </a:r>
            <a:endParaRPr lang="ru-RU" sz="3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  дробильно-сортировочные установки и заводы.</a:t>
            </a:r>
            <a:endParaRPr lang="ru-RU" sz="3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32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50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91"/>
    </mc:Choice>
    <mc:Fallback xmlns="">
      <p:transition spd="slow" advTm="23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3400" y="455176"/>
            <a:ext cx="11148060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32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Машины и оборудования для буровзрывных работ в карьерах</a:t>
            </a:r>
            <a:endParaRPr lang="ru-RU" sz="3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Буровзрывной способ добычи каменных материалов в карьерах производится с учетом ряд факторов и характера добычи.</a:t>
            </a:r>
            <a:endParaRPr lang="ru-RU" sz="3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При этом способе в горной породе пробуриваются цилиндрические углубления диаметром до 75 мм - шпуры - или более 75 мм - скважины, которые и служат для размещения взрывчатых веществ (ВВ) в той горной породе, которая подлежит разрыхлению или выбросу. Шпуры имеют глубину менее 5 м, а скважины могут иметь глубину более 5м.</a:t>
            </a:r>
            <a:endParaRPr lang="ru-RU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3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57"/>
    </mc:Choice>
    <mc:Fallback xmlns="">
      <p:transition spd="slow" advTm="41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0540" y="557659"/>
            <a:ext cx="1121664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Буровзрывных работах в основном механизируются бурения шпуров и скважин.</a:t>
            </a:r>
          </a:p>
          <a:p>
            <a:pPr algn="just">
              <a:spcAft>
                <a:spcPts val="0"/>
              </a:spcAft>
            </a:pPr>
            <a:endParaRPr lang="ru-RU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Машины для бурения подразделяются на </a:t>
            </a:r>
            <a:r>
              <a:rPr lang="ru-RU" sz="32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ударные</a:t>
            </a: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ru-RU" sz="32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вращательные</a:t>
            </a:r>
            <a:r>
              <a:rPr lang="ru-RU" sz="32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К </a:t>
            </a:r>
            <a:r>
              <a:rPr lang="ru-RU" sz="32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ударным</a:t>
            </a: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относятся пневматические и электрические буровые молоты, а к </a:t>
            </a:r>
            <a:r>
              <a:rPr lang="ru-RU" sz="32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вращательным</a:t>
            </a: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электрические и пневматические сверла.</a:t>
            </a:r>
            <a:endParaRPr lang="ru-RU" sz="3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Кроме того, различают еще ударно-вращательный способ бурения, характеризующийся одновременным вращением и ударным действием бурового инструмента.</a:t>
            </a:r>
            <a:endParaRPr lang="ru-RU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19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28"/>
    </mc:Choice>
    <mc:Fallback xmlns="">
      <p:transition spd="slow" advTm="30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25988" t="18750" r="25695" b="18438"/>
          <a:stretch/>
        </p:blipFill>
        <p:spPr>
          <a:xfrm>
            <a:off x="457200" y="7483"/>
            <a:ext cx="9852660" cy="6850517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72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75"/>
    </mc:Choice>
    <mc:Fallback xmlns="">
      <p:transition spd="slow" advTm="35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390</TotalTime>
  <Words>850</Words>
  <Application>Microsoft Office PowerPoint</Application>
  <PresentationFormat>Широкоэкранный</PresentationFormat>
  <Paragraphs>74</Paragraphs>
  <Slides>25</Slides>
  <Notes>0</Notes>
  <HiddenSlides>0</HiddenSlides>
  <MMClips>25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1" baseType="lpstr">
      <vt:lpstr>Arial</vt:lpstr>
      <vt:lpstr>Calibri</vt:lpstr>
      <vt:lpstr>Times New Roman</vt:lpstr>
      <vt:lpstr>Trebuchet MS</vt:lpstr>
      <vt:lpstr>Wingdings 3</vt:lpstr>
      <vt:lpstr>Грань</vt:lpstr>
      <vt:lpstr>МАШИНЫ ДЛЯ ДОБЫЧИ И ПЕРЕРАБОТКИ  КАМЕННЫХ МАТЕРИАЛОВ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МАШИНЫ ДЛЯ ДОБЫЧИ И ПЕРЕРАБОТКИ  КАМЕННЫХ МАТЕРИАЛОВ</dc:title>
  <dc:creator>Пользователь Windows</dc:creator>
  <cp:lastModifiedBy>Пользователь Windows</cp:lastModifiedBy>
  <cp:revision>23</cp:revision>
  <dcterms:created xsi:type="dcterms:W3CDTF">2020-05-21T08:48:09Z</dcterms:created>
  <dcterms:modified xsi:type="dcterms:W3CDTF">2020-08-24T08:33:52Z</dcterms:modified>
</cp:coreProperties>
</file>