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9" r:id="rId3"/>
    <p:sldId id="258" r:id="rId4"/>
    <p:sldId id="267" r:id="rId5"/>
    <p:sldId id="268" r:id="rId6"/>
    <p:sldId id="269" r:id="rId7"/>
    <p:sldId id="265" r:id="rId8"/>
    <p:sldId id="270" r:id="rId9"/>
    <p:sldId id="271" r:id="rId10"/>
    <p:sldId id="272" r:id="rId11"/>
    <p:sldId id="276" r:id="rId12"/>
    <p:sldId id="277" r:id="rId13"/>
    <p:sldId id="278" r:id="rId14"/>
    <p:sldId id="279" r:id="rId15"/>
    <p:sldId id="280" r:id="rId16"/>
    <p:sldId id="281" r:id="rId17"/>
    <p:sldId id="274"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146" y="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9555409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940102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606819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897821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ru-RU" dirty="0">
              <a:solidFill>
                <a:prstClr val="black">
                  <a:tint val="75000"/>
                </a:prstClr>
              </a:solidFill>
            </a:endParaRPr>
          </a:p>
        </p:txBody>
      </p:sp>
      <p:sp>
        <p:nvSpPr>
          <p:cNvPr id="9" name="Номер слайда 8"/>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9865950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ru-RU" dirty="0">
              <a:solidFill>
                <a:prstClr val="black">
                  <a:tint val="75000"/>
                </a:prstClr>
              </a:solidFill>
            </a:endParaRPr>
          </a:p>
        </p:txBody>
      </p:sp>
      <p:sp>
        <p:nvSpPr>
          <p:cNvPr id="5" name="Номер слайда 4"/>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28172049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dirty="0">
              <a:solidFill>
                <a:prstClr val="black">
                  <a:tint val="75000"/>
                </a:prstClr>
              </a:solidFill>
            </a:endParaRPr>
          </a:p>
        </p:txBody>
      </p:sp>
      <p:sp>
        <p:nvSpPr>
          <p:cNvPr id="4" name="Номер слайда 3"/>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4061577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50597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dirty="0">
              <a:solidFill>
                <a:prstClr val="black">
                  <a:tint val="75000"/>
                </a:prstClr>
              </a:solidFill>
            </a:endParaRPr>
          </a:p>
        </p:txBody>
      </p:sp>
      <p:sp>
        <p:nvSpPr>
          <p:cNvPr id="7" name="Номер слайда 6"/>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552148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10740605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68483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9E51A0-797C-4C9C-9439-436D69D75CEC}" type="datetimeFigureOut">
              <a:rPr lang="ru-RU" smtClean="0"/>
              <a:pPr/>
              <a:t>06.01.2022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6450B58B-4D31-4ED6-9329-DE3C28500323}"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E51A0-797C-4C9C-9439-436D69D75CEC}" type="datetimeFigureOut">
              <a:rPr lang="ru-RU" smtClean="0"/>
              <a:pPr/>
              <a:t>06.01.2022</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0B58B-4D31-4ED6-9329-DE3C28500323}"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9E51A0-797C-4C9C-9439-436D69D75CEC}" type="datetimeFigureOut">
              <a:rPr lang="ru-RU" smtClean="0">
                <a:solidFill>
                  <a:prstClr val="black">
                    <a:tint val="75000"/>
                  </a:prstClr>
                </a:solidFill>
              </a:rPr>
              <a:pPr/>
              <a:t>06.01.2022</a:t>
            </a:fld>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solidFill>
                <a:prstClr val="black">
                  <a:tint val="75000"/>
                </a:prstClr>
              </a:solidFill>
            </a:endParaRP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0B58B-4D31-4ED6-9329-DE3C28500323}" type="slidenum">
              <a:rPr lang="ru-RU" smtClean="0">
                <a:solidFill>
                  <a:prstClr val="black">
                    <a:tint val="75000"/>
                  </a:prstClr>
                </a:solidFill>
              </a:rPr>
              <a:pPr/>
              <a:t>‹#›</a:t>
            </a:fld>
            <a:endParaRPr lang="ru-RU" dirty="0">
              <a:solidFill>
                <a:prstClr val="black">
                  <a:tint val="75000"/>
                </a:prstClr>
              </a:solidFill>
            </a:endParaRPr>
          </a:p>
        </p:txBody>
      </p:sp>
    </p:spTree>
    <p:extLst>
      <p:ext uri="{BB962C8B-B14F-4D97-AF65-F5344CB8AC3E}">
        <p14:creationId xmlns:p14="http://schemas.microsoft.com/office/powerpoint/2010/main" val="35731552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08912" cy="5632311"/>
          </a:xfrm>
          <a:prstGeom prst="rect">
            <a:avLst/>
          </a:prstGeom>
        </p:spPr>
        <p:txBody>
          <a:bodyPr wrap="square">
            <a:spAutoFit/>
          </a:bodyPr>
          <a:lstStyle/>
          <a:p>
            <a:pPr algn="ctr">
              <a:lnSpc>
                <a:spcPct val="150000"/>
              </a:lnSpc>
              <a:spcAft>
                <a:spcPts val="0"/>
              </a:spcAft>
            </a:pPr>
            <a:r>
              <a:rPr lang="ru-RU" sz="2400" b="1" dirty="0" smtClean="0">
                <a:latin typeface="Times New Roman" panose="02020603050405020304" pitchFamily="18" charset="0"/>
                <a:ea typeface="Times New Roman" panose="02020603050405020304" pitchFamily="18" charset="0"/>
                <a:cs typeface="Times New Roman" panose="02020603050405020304" pitchFamily="18" charset="0"/>
              </a:rPr>
              <a:t>2-</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MA</a:t>
            </a:r>
            <a:r>
              <a:rPr lang="ru-RU" sz="24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ea typeface="Times New Roman" panose="02020603050405020304" pitchFamily="18" charset="0"/>
                <a:cs typeface="Times New Roman" panose="02020603050405020304" pitchFamily="18" charset="0"/>
              </a:rPr>
              <a:t>RUZA</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50000"/>
              </a:lnSpc>
              <a:spcAft>
                <a:spcPts val="0"/>
              </a:spcAft>
              <a:tabLst>
                <a:tab pos="180340" algn="l"/>
                <a:tab pos="270510" algn="l"/>
              </a:tabLst>
            </a:pPr>
            <a:r>
              <a:rPr lang="uz-Cyrl-UZ" sz="2400" b="1" dirty="0">
                <a:solidFill>
                  <a:srgbClr val="2E74B5"/>
                </a:solidFill>
                <a:latin typeface="Times New Roman" panose="02020603050405020304" pitchFamily="18" charset="0"/>
                <a:ea typeface="Times New Roman" panose="02020603050405020304" pitchFamily="18" charset="0"/>
                <a:cs typeface="Times New Roman" panose="02020603050405020304" pitchFamily="18" charset="0"/>
              </a:rPr>
              <a:t>ВАГОН ОҚИМЛАРИНИ ТАШКИЛ ЭТИШНИНГ НАЗАРИЯСИ</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288290" algn="ctr">
              <a:lnSpc>
                <a:spcPct val="150000"/>
              </a:lnSpc>
            </a:pPr>
            <a:r>
              <a:rPr lang="uz-Cyrl-UZ" sz="2400" b="1" dirty="0" smtClean="0">
                <a:latin typeface="Times New Roman" panose="02020603050405020304" pitchFamily="18" charset="0"/>
                <a:cs typeface="Times New Roman" panose="02020603050405020304" pitchFamily="18" charset="0"/>
              </a:rPr>
              <a:t>REJA</a:t>
            </a:r>
            <a:r>
              <a:rPr lang="ru-RU" sz="2400" b="1"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algn="just">
              <a:lnSpc>
                <a:spcPct val="150000"/>
              </a:lnSpc>
              <a:spcAft>
                <a:spcPts val="0"/>
              </a:spcAft>
              <a:tabLst>
                <a:tab pos="180340" algn="l"/>
                <a:tab pos="270510" algn="l"/>
              </a:tabLst>
            </a:pP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2.1</a:t>
            </a:r>
            <a:r>
              <a:rPr lang="uz-Cyrl-UZ" sz="2400" b="1" dirty="0">
                <a:latin typeface="Times New Roman" panose="02020603050405020304" pitchFamily="18" charset="0"/>
                <a:ea typeface="Times New Roman" panose="02020603050405020304" pitchFamily="18" charset="0"/>
                <a:cs typeface="Times New Roman" panose="02020603050405020304" pitchFamily="18" charset="0"/>
              </a:rPr>
              <a:t>. Вагон оқимларини ташкил этиш</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80340" algn="l"/>
                <a:tab pos="270510" algn="l"/>
              </a:tabLst>
            </a:pP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2.2</a:t>
            </a:r>
            <a:r>
              <a:rPr lang="uz-Cyrl-UZ" sz="2400" b="1" dirty="0">
                <a:latin typeface="Times New Roman" panose="02020603050405020304" pitchFamily="18" charset="0"/>
                <a:ea typeface="Times New Roman" panose="02020603050405020304" pitchFamily="18" charset="0"/>
                <a:cs typeface="Times New Roman" panose="02020603050405020304" pitchFamily="18" charset="0"/>
              </a:rPr>
              <a:t>. Вагон оқимларини ташкил этиш асослари</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80340" algn="l"/>
                <a:tab pos="270510" algn="l"/>
              </a:tabLst>
            </a:pP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2.3</a:t>
            </a:r>
            <a:r>
              <a:rPr lang="uz-Cyrl-UZ" sz="2400" b="1" dirty="0">
                <a:latin typeface="Times New Roman" panose="02020603050405020304" pitchFamily="18" charset="0"/>
                <a:ea typeface="Times New Roman" panose="02020603050405020304" pitchFamily="18" charset="0"/>
                <a:cs typeface="Times New Roman" panose="02020603050405020304" pitchFamily="18" charset="0"/>
              </a:rPr>
              <a:t>. Вагон оқимларини ташкил этиш моҳияти ва </a:t>
            </a: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мазмуни</a:t>
            </a:r>
          </a:p>
          <a:p>
            <a:pPr>
              <a:lnSpc>
                <a:spcPct val="150000"/>
              </a:lnSpc>
              <a:tabLst>
                <a:tab pos="180340" algn="l"/>
                <a:tab pos="270510" algn="l"/>
              </a:tabLst>
            </a:pPr>
            <a:r>
              <a:rPr lang="uz-Cyrl-UZ"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2.4.</a:t>
            </a:r>
            <a:r>
              <a:rPr lang="uz-Cyrl-UZ" sz="2400" b="1" dirty="0">
                <a:latin typeface="Times New Roman" panose="02020603050405020304" pitchFamily="18" charset="0"/>
                <a:ea typeface="Times New Roman" panose="02020603050405020304" pitchFamily="18" charset="0"/>
                <a:cs typeface="Times New Roman" panose="02020603050405020304" pitchFamily="18" charset="0"/>
              </a:rPr>
              <a:t> Поездлар тузиш режаси</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tabLst>
                <a:tab pos="180340" algn="l"/>
                <a:tab pos="270510" algn="l"/>
              </a:tabLst>
            </a:pP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2.5.</a:t>
            </a:r>
            <a:r>
              <a:rPr lang="uz-Cyrl-UZ" sz="2400" b="1" dirty="0">
                <a:latin typeface="Times New Roman" panose="02020603050405020304" pitchFamily="18" charset="0"/>
                <a:ea typeface="Times New Roman" panose="02020603050405020304" pitchFamily="18" charset="0"/>
                <a:cs typeface="Times New Roman" panose="02020603050405020304" pitchFamily="18" charset="0"/>
              </a:rPr>
              <a:t> Поездлар тузиш режасини ишлаб чиқиш </a:t>
            </a:r>
            <a:r>
              <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rPr>
              <a:t>тартиби</a:t>
            </a:r>
            <a:endParaRPr lang="uz-Cyrl-UZ" sz="2400" b="1"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tabLst>
                <a:tab pos="180340" algn="l"/>
                <a:tab pos="270510" algn="l"/>
              </a:tabLst>
            </a:pP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476672"/>
            <a:ext cx="7848872" cy="5632311"/>
          </a:xfrm>
          <a:prstGeom prst="rect">
            <a:avLst/>
          </a:prstGeom>
        </p:spPr>
        <p:txBody>
          <a:bodyPr wrap="square">
            <a:spAutoFit/>
          </a:bodyPr>
          <a:lstStyle/>
          <a:p>
            <a:pPr algn="ctr">
              <a:lnSpc>
                <a:spcPct val="150000"/>
              </a:lnSpc>
              <a:tabLst>
                <a:tab pos="180340" algn="l"/>
                <a:tab pos="270510" algn="l"/>
              </a:tabLst>
            </a:pPr>
            <a:r>
              <a:rPr lang="uz-Cyrl-UZ" sz="2000" b="1" dirty="0" smtClean="0">
                <a:solidFill>
                  <a:srgbClr val="5B9BD5"/>
                </a:solidFill>
                <a:latin typeface="Times New Roman" panose="02020603050405020304" pitchFamily="18" charset="0"/>
                <a:ea typeface="Times New Roman" panose="02020603050405020304" pitchFamily="18" charset="0"/>
              </a:rPr>
              <a:t>2.4. </a:t>
            </a:r>
            <a:r>
              <a:rPr lang="uz-Cyrl-UZ" sz="2000" b="1" dirty="0">
                <a:solidFill>
                  <a:srgbClr val="5B9BD5"/>
                </a:solidFill>
                <a:latin typeface="Times New Roman" panose="02020603050405020304" pitchFamily="18" charset="0"/>
                <a:ea typeface="Times New Roman" panose="02020603050405020304" pitchFamily="18" charset="0"/>
              </a:rPr>
              <a:t>ПОЕЗДЛАР ТУЗИШ РЕЖАСИ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Юкланган </a:t>
            </a:r>
            <a:r>
              <a:rPr lang="uz-Cyrl-UZ" sz="2000" dirty="0">
                <a:solidFill>
                  <a:prstClr val="black"/>
                </a:solidFill>
                <a:latin typeface="Times New Roman" panose="02020603050405020304" pitchFamily="18" charset="0"/>
                <a:ea typeface="Times New Roman" panose="02020603050405020304" pitchFamily="18" charset="0"/>
              </a:rPr>
              <a:t>ва жўнатишга тайёрланган вагонлар поездларга бириктирилиши ва иложи борича тезроқ, манзилига етказилиши керак. </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Поездлар </a:t>
            </a:r>
            <a:r>
              <a:rPr lang="uz-Cyrl-UZ" sz="2000" dirty="0">
                <a:solidFill>
                  <a:prstClr val="black"/>
                </a:solidFill>
                <a:latin typeface="Times New Roman" panose="02020603050405020304" pitchFamily="18" charset="0"/>
                <a:ea typeface="Times New Roman" panose="02020603050405020304" pitchFamily="18" charset="0"/>
              </a:rPr>
              <a:t>тузиш режасини ишлаб чиқишда қуйидаги асосий талабларга риоя этиш керак: юкларни етказишни ва вагонлар айланмасини сезиларли даражада тезлаштиришга, техник станциялараро саралаш ишларини тўғри тақсимлашга, вагонларни поездларга бириктириш қайта ишланишлар сонини камайтиришга, уларнинг йиғилиш ва қайта ишланишлар жараёнида туриш вақтини қисқартиришга, саралаш ва маневр воситаларидан фойдаланишни жадаллаштиришга.</a:t>
            </a:r>
            <a:endParaRPr lang="ru-RU" sz="20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52677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548680"/>
            <a:ext cx="8064896" cy="5632311"/>
          </a:xfrm>
          <a:prstGeom prst="rect">
            <a:avLst/>
          </a:prstGeom>
        </p:spPr>
        <p:txBody>
          <a:bodyPr wrap="square">
            <a:spAutoFit/>
          </a:bodyPr>
          <a:lstStyle/>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Поездлар </a:t>
            </a:r>
            <a:r>
              <a:rPr lang="uz-Cyrl-UZ" sz="2000" dirty="0">
                <a:solidFill>
                  <a:prstClr val="black"/>
                </a:solidFill>
                <a:latin typeface="Times New Roman" panose="02020603050405020304" pitchFamily="18" charset="0"/>
                <a:ea typeface="Times New Roman" panose="02020603050405020304" pitchFamily="18" charset="0"/>
              </a:rPr>
              <a:t>тузиш режасида ҳар бир поезд тузувчи станция учун жўнатилувчи поездларнинг турлари, тарқатиш станциялари ва таркибдаги вагонларнинг манзиллари, бўш вагонли поездлар учун ҳаракатдаги таркибнинг тури кўрсатилади.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Поездлар </a:t>
            </a:r>
            <a:r>
              <a:rPr lang="uz-Cyrl-UZ" sz="2000" dirty="0">
                <a:solidFill>
                  <a:prstClr val="black"/>
                </a:solidFill>
                <a:latin typeface="Times New Roman" panose="02020603050405020304" pitchFamily="18" charset="0"/>
                <a:ea typeface="Times New Roman" panose="02020603050405020304" pitchFamily="18" charset="0"/>
              </a:rPr>
              <a:t>тузишнинг самарали режасини ишлаб чиқиш поезд тузувчи пунктларнинг ва юкланган вагон манзил станцияларининг кўплиги сабабли мураккаб масаладир.</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Ушбу </a:t>
            </a:r>
            <a:r>
              <a:rPr lang="uz-Cyrl-UZ" sz="2000" dirty="0">
                <a:solidFill>
                  <a:prstClr val="black"/>
                </a:solidFill>
                <a:latin typeface="Times New Roman" panose="02020603050405020304" pitchFamily="18" charset="0"/>
                <a:ea typeface="Times New Roman" panose="02020603050405020304" pitchFamily="18" charset="0"/>
              </a:rPr>
              <a:t>масала у ёки бу станцияга поезд тузиш вазифасини юклаб, вагон оқимлари йўналишларини ҳисобга олган ҳолда, бу ишнинг шу станцияда бажарилишининг мақсадга мувофиқлигини, станциянинг имкониятларини (саралаш ва йўл қурилмаларининг ривожи) ҳисобга олиш лозимлиги билан ҳам янада мураккаблашади.</a:t>
            </a:r>
            <a:endParaRPr lang="ru-RU" sz="20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0496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60648"/>
            <a:ext cx="8352928" cy="6093976"/>
          </a:xfrm>
          <a:prstGeom prst="rect">
            <a:avLst/>
          </a:prstGeom>
        </p:spPr>
        <p:txBody>
          <a:bodyPr wrap="square">
            <a:spAutoFit/>
          </a:bodyPr>
          <a:lstStyle/>
          <a:p>
            <a:pPr algn="ctr">
              <a:lnSpc>
                <a:spcPct val="150000"/>
              </a:lnSpc>
              <a:tabLst>
                <a:tab pos="180340" algn="l"/>
                <a:tab pos="270510" algn="l"/>
              </a:tabLst>
            </a:pPr>
            <a:r>
              <a:rPr lang="uz-Cyrl-UZ" sz="2000" b="1" dirty="0" smtClean="0">
                <a:solidFill>
                  <a:srgbClr val="5B9BD5"/>
                </a:solidFill>
                <a:latin typeface="Times New Roman" panose="02020603050405020304" pitchFamily="18" charset="0"/>
                <a:ea typeface="Times New Roman" panose="02020603050405020304" pitchFamily="18" charset="0"/>
              </a:rPr>
              <a:t>2.5. </a:t>
            </a:r>
            <a:r>
              <a:rPr lang="uz-Cyrl-UZ" sz="2000" b="1" dirty="0">
                <a:solidFill>
                  <a:srgbClr val="5B9BD5"/>
                </a:solidFill>
                <a:latin typeface="Times New Roman" panose="02020603050405020304" pitchFamily="18" charset="0"/>
                <a:ea typeface="Times New Roman" panose="02020603050405020304" pitchFamily="18" charset="0"/>
              </a:rPr>
              <a:t>ПОЕЗДЛАР ТУЗИШ РЕЖАСИНИ ИШЛАБ ЧИҚИШ ТАРТИБИ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Поездлар </a:t>
            </a:r>
            <a:r>
              <a:rPr lang="uz-Cyrl-UZ" sz="2000" dirty="0">
                <a:solidFill>
                  <a:prstClr val="black"/>
                </a:solidFill>
                <a:latin typeface="Times New Roman" panose="02020603050405020304" pitchFamily="18" charset="0"/>
                <a:ea typeface="Times New Roman" panose="02020603050405020304" pitchFamily="18" charset="0"/>
              </a:rPr>
              <a:t>тузиш режасини ишлаб чиқишда қуйидагиларни ҳисобга олиш лозим: станцияларда вагонларни йиғиш учун саралаш парки йўллари сонининг етарлилигини ва саралаш қурулмаларининг (саралаш тепалиги ва тортиш йўли) вагонларни қайта ишлаш қобилиятини.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Поездлар </a:t>
            </a:r>
            <a:r>
              <a:rPr lang="uz-Cyrl-UZ" sz="2000" dirty="0">
                <a:solidFill>
                  <a:prstClr val="black"/>
                </a:solidFill>
                <a:latin typeface="Times New Roman" panose="02020603050405020304" pitchFamily="18" charset="0"/>
                <a:ea typeface="Times New Roman" panose="02020603050405020304" pitchFamily="18" charset="0"/>
              </a:rPr>
              <a:t>тузиш режасини ишлаб чиқишда ва энг қулай вариантини танлашда қуйидагилар асос бўлим хизмат қилади: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000" dirty="0">
                <a:solidFill>
                  <a:prstClr val="black"/>
                </a:solidFill>
                <a:latin typeface="Times New Roman" panose="02020603050405020304" pitchFamily="18" charset="0"/>
                <a:ea typeface="Times New Roman" panose="02020603050405020304" pitchFamily="18" charset="0"/>
              </a:rPr>
              <a:t>1) ташиш режаси ва улар асосида олинган режалаштирилган вагон оқимлари ҳақидаги маълумот; </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000" dirty="0">
                <a:solidFill>
                  <a:prstClr val="black"/>
                </a:solidFill>
                <a:latin typeface="Times New Roman" panose="02020603050405020304" pitchFamily="18" charset="0"/>
                <a:ea typeface="Times New Roman" panose="02020603050405020304" pitchFamily="18" charset="0"/>
              </a:rPr>
              <a:t>2) станция ишининг технологик жараёни;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000" dirty="0">
                <a:solidFill>
                  <a:prstClr val="black"/>
                </a:solidFill>
                <a:latin typeface="Times New Roman" panose="02020603050405020304" pitchFamily="18" charset="0"/>
                <a:ea typeface="Times New Roman" panose="02020603050405020304" pitchFamily="18" charset="0"/>
              </a:rPr>
              <a:t>3) станциянинг вагонларни қайта ишлаш қобилияти ҳақида маълумот (йўлларни сони ва ихтисослашуви, ортиш – тушириш пунктларининг техник жиҳатдан ривожланганлиги);</a:t>
            </a:r>
            <a:endParaRPr lang="ru-RU" sz="20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074222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7992888" cy="6119945"/>
          </a:xfrm>
          <a:prstGeom prst="rect">
            <a:avLst/>
          </a:prstGeom>
        </p:spPr>
        <p:txBody>
          <a:bodyPr wrap="square">
            <a:spAutoFit/>
          </a:bodyPr>
          <a:lstStyle/>
          <a:p>
            <a:pPr algn="just">
              <a:lnSpc>
                <a:spcPct val="150000"/>
              </a:lnSpc>
              <a:tabLst>
                <a:tab pos="180340" algn="l"/>
                <a:tab pos="270510" algn="l"/>
              </a:tabLst>
            </a:pPr>
            <a:r>
              <a:rPr lang="uz-Cyrl-UZ" sz="2400" dirty="0" smtClean="0">
                <a:solidFill>
                  <a:prstClr val="black"/>
                </a:solidFill>
                <a:latin typeface="Times New Roman" panose="02020603050405020304" pitchFamily="18" charset="0"/>
                <a:ea typeface="Times New Roman" panose="02020603050405020304" pitchFamily="18" charset="0"/>
              </a:rPr>
              <a:t>4) масофалар, поездларни юриш вақтлари ва темир йўл линияларининг ўтказиш қобилияти ҳақида маълумот;</a:t>
            </a:r>
            <a:endParaRPr lang="ru-RU" sz="2400" dirty="0" smtClean="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400" dirty="0" smtClean="0">
                <a:solidFill>
                  <a:prstClr val="black"/>
                </a:solidFill>
                <a:latin typeface="Times New Roman" panose="02020603050405020304" pitchFamily="18" charset="0"/>
                <a:ea typeface="Times New Roman" panose="02020603050405020304" pitchFamily="18" charset="0"/>
              </a:rPr>
              <a:t>5) поездлар таркиби ва оғирликлари меъёри ҳақида маълумот;</a:t>
            </a:r>
            <a:endParaRPr lang="ru-RU" sz="2400" dirty="0" smtClean="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400" dirty="0" smtClean="0">
                <a:solidFill>
                  <a:prstClr val="black"/>
                </a:solidFill>
                <a:latin typeface="Times New Roman" panose="02020603050405020304" pitchFamily="18" charset="0"/>
                <a:ea typeface="Times New Roman" panose="02020603050405020304" pitchFamily="18" charset="0"/>
              </a:rPr>
              <a:t>6) амалдаги поездлар тузиш режасини бажарилиши таҳлили.</a:t>
            </a:r>
            <a:endParaRPr lang="ru-RU" sz="2400" dirty="0" smtClean="0">
              <a:solidFill>
                <a:prstClr val="black"/>
              </a:solidFill>
              <a:latin typeface="Times New Roman" panose="02020603050405020304" pitchFamily="18" charset="0"/>
              <a:ea typeface="Times New Roman" panose="02020603050405020304" pitchFamily="18" charset="0"/>
            </a:endParaRPr>
          </a:p>
          <a:p>
            <a:pPr algn="just">
              <a:lnSpc>
                <a:spcPct val="150000"/>
              </a:lnSpc>
            </a:pPr>
            <a:r>
              <a:rPr lang="uz-Cyrl-UZ" sz="2400" dirty="0" smtClean="0">
                <a:solidFill>
                  <a:prstClr val="black"/>
                </a:solidFill>
                <a:latin typeface="Times New Roman" panose="02020603050405020304" pitchFamily="18" charset="0"/>
                <a:ea typeface="Times New Roman" panose="02020603050405020304" pitchFamily="18" charset="0"/>
              </a:rPr>
              <a:t>Поездлар тузиш режаси, поездлар ҳаракати графиги билан бир вақтда “ЎТЙ” АЖ томонидан тузилади.</a:t>
            </a:r>
            <a:endParaRPr lang="ru-RU" sz="2400" dirty="0" smtClean="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uz-Cyrl-UZ" sz="2400" dirty="0" smtClean="0">
                <a:solidFill>
                  <a:prstClr val="black"/>
                </a:solidFill>
                <a:latin typeface="Times New Roman" panose="02020603050405020304" pitchFamily="18" charset="0"/>
                <a:ea typeface="Times New Roman" panose="02020603050405020304" pitchFamily="18" charset="0"/>
              </a:rPr>
              <a:t>Поездлар тузиш режаси техник </a:t>
            </a:r>
            <a:r>
              <a:rPr lang="uz-Latn-UZ" sz="2400" dirty="0" smtClean="0">
                <a:solidFill>
                  <a:prstClr val="black"/>
                </a:solidFill>
                <a:latin typeface="Times New Roman" panose="02020603050405020304" pitchFamily="18" charset="0"/>
                <a:ea typeface="Times New Roman" panose="02020603050405020304" pitchFamily="18" charset="0"/>
              </a:rPr>
              <a:t>– </a:t>
            </a:r>
            <a:r>
              <a:rPr lang="uz-Cyrl-UZ" sz="2400" dirty="0" smtClean="0">
                <a:solidFill>
                  <a:prstClr val="black"/>
                </a:solidFill>
                <a:latin typeface="Times New Roman" panose="02020603050405020304" pitchFamily="18" charset="0"/>
                <a:ea typeface="Times New Roman" panose="02020603050405020304" pitchFamily="18" charset="0"/>
              </a:rPr>
              <a:t>иқтисодий кўрсаткичларининг энг яхши натижаларига эришишни таъминловчи маълум кетма </a:t>
            </a:r>
            <a:r>
              <a:rPr lang="uz-Latn-UZ" sz="2400" dirty="0" smtClean="0">
                <a:solidFill>
                  <a:prstClr val="black"/>
                </a:solidFill>
                <a:latin typeface="Times New Roman" panose="02020603050405020304" pitchFamily="18" charset="0"/>
                <a:ea typeface="Times New Roman" panose="02020603050405020304" pitchFamily="18" charset="0"/>
              </a:rPr>
              <a:t>– </a:t>
            </a:r>
            <a:r>
              <a:rPr lang="uz-Cyrl-UZ" sz="2400" dirty="0" smtClean="0">
                <a:solidFill>
                  <a:prstClr val="black"/>
                </a:solidFill>
                <a:latin typeface="Times New Roman" panose="02020603050405020304" pitchFamily="18" charset="0"/>
                <a:ea typeface="Times New Roman" panose="02020603050405020304" pitchFamily="18" charset="0"/>
              </a:rPr>
              <a:t>кетликда ишлаб чиқилади.</a:t>
            </a:r>
            <a:endParaRPr lang="ru-RU"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81356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332656"/>
            <a:ext cx="8280920" cy="6093976"/>
          </a:xfrm>
          <a:prstGeom prst="rect">
            <a:avLst/>
          </a:prstGeom>
        </p:spPr>
        <p:txBody>
          <a:bodyPr wrap="square">
            <a:spAutoFit/>
          </a:bodyPr>
          <a:lstStyle/>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Дастлаб </a:t>
            </a:r>
            <a:r>
              <a:rPr lang="uz-Cyrl-UZ" sz="2000" dirty="0">
                <a:solidFill>
                  <a:prstClr val="black"/>
                </a:solidFill>
                <a:latin typeface="Times New Roman" panose="02020603050405020304" pitchFamily="18" charset="0"/>
                <a:ea typeface="Times New Roman" panose="02020603050405020304" pitchFamily="18" charset="0"/>
              </a:rPr>
              <a:t>режали юк оқимлари аниқланади, уларнинг ҳаракатланиш йўллари белгиланади, улардан барқарор жўнатувчи ва </a:t>
            </a:r>
            <a:r>
              <a:rPr lang="uz-Latn-UZ" sz="2000" dirty="0">
                <a:solidFill>
                  <a:prstClr val="black"/>
                </a:solidFill>
                <a:latin typeface="Times New Roman" panose="02020603050405020304" pitchFamily="18" charset="0"/>
                <a:ea typeface="Times New Roman" panose="02020603050405020304" pitchFamily="18" charset="0"/>
              </a:rPr>
              <a:t>поғанасимон </a:t>
            </a:r>
            <a:r>
              <a:rPr lang="uz-Cyrl-UZ" sz="2000" dirty="0">
                <a:solidFill>
                  <a:prstClr val="black"/>
                </a:solidFill>
                <a:latin typeface="Times New Roman" panose="02020603050405020304" pitchFamily="18" charset="0"/>
                <a:ea typeface="Times New Roman" panose="02020603050405020304" pitchFamily="18" charset="0"/>
              </a:rPr>
              <a:t>маршрутлар тузиладиган, вагон оқимлари ажратиб олинади. Сўнгра қолган вагонлардан асосий ва район саралаш станциялари орасидаги вагон оқимлари жадвали тузилади. Юкланган вагон оқимлари асосида бўш вагонлар оқими ҳисобланади, уларнинг ҳаракатланиш схемаси ҳал этилади ва бўш вагонлардан поездлар тузиш пунктлари белгиланади.</a:t>
            </a:r>
            <a:endParaRPr lang="ru-RU" sz="2000" dirty="0">
              <a:solidFill>
                <a:prstClr val="black"/>
              </a:solidFill>
              <a:latin typeface="Times New Roman" panose="02020603050405020304" pitchFamily="18" charset="0"/>
              <a:ea typeface="Times New Roman" panose="02020603050405020304" pitchFamily="18" charset="0"/>
            </a:endParaRPr>
          </a:p>
          <a:p>
            <a:pPr algn="just">
              <a:lnSpc>
                <a:spcPct val="150000"/>
              </a:lnSpc>
              <a:tabLst>
                <a:tab pos="180340" algn="l"/>
                <a:tab pos="270510" algn="l"/>
              </a:tabLst>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Бундан </a:t>
            </a:r>
            <a:r>
              <a:rPr lang="uz-Cyrl-UZ" sz="2000" dirty="0">
                <a:solidFill>
                  <a:prstClr val="black"/>
                </a:solidFill>
                <a:latin typeface="Times New Roman" panose="02020603050405020304" pitchFamily="18" charset="0"/>
                <a:ea typeface="Times New Roman" panose="02020603050405020304" pitchFamily="18" charset="0"/>
              </a:rPr>
              <a:t>сўнг тезкор ва тезюрар, рефрижераторли ва бошқа турдаги махсус поездлар тузиш режаси белгиланади.</a:t>
            </a:r>
            <a:endParaRPr lang="ru-RU" sz="2000" dirty="0">
              <a:solidFill>
                <a:prstClr val="black"/>
              </a:solidFill>
              <a:latin typeface="Times New Roman" panose="02020603050405020304" pitchFamily="18" charset="0"/>
              <a:ea typeface="Times New Roman" panose="02020603050405020304" pitchFamily="18" charset="0"/>
            </a:endParaRPr>
          </a:p>
          <a:p>
            <a:pPr>
              <a:lnSpc>
                <a:spcPct val="150000"/>
              </a:lnSpc>
            </a:pPr>
            <a:r>
              <a:rPr lang="en-US" sz="2000" dirty="0" smtClean="0">
                <a:solidFill>
                  <a:prstClr val="black"/>
                </a:solidFill>
                <a:latin typeface="Times New Roman" panose="02020603050405020304" pitchFamily="18" charset="0"/>
                <a:ea typeface="Times New Roman" panose="02020603050405020304" pitchFamily="18" charset="0"/>
              </a:rPr>
              <a:t>		</a:t>
            </a:r>
            <a:r>
              <a:rPr lang="uz-Cyrl-UZ" sz="2000" dirty="0" smtClean="0">
                <a:solidFill>
                  <a:prstClr val="black"/>
                </a:solidFill>
                <a:latin typeface="Times New Roman" panose="02020603050405020304" pitchFamily="18" charset="0"/>
                <a:ea typeface="Times New Roman" panose="02020603050405020304" pitchFamily="18" charset="0"/>
              </a:rPr>
              <a:t>Қолган </a:t>
            </a:r>
            <a:r>
              <a:rPr lang="uz-Cyrl-UZ" sz="2000" dirty="0">
                <a:solidFill>
                  <a:prstClr val="black"/>
                </a:solidFill>
                <a:latin typeface="Times New Roman" panose="02020603050405020304" pitchFamily="18" charset="0"/>
                <a:ea typeface="Times New Roman" panose="02020603050405020304" pitchFamily="18" charset="0"/>
              </a:rPr>
              <a:t>вагон оқимларидан темир йўллар тармоғининг асосий ва район миқёсидаги саралаш станциялари орасидаги бир гуруҳли ва кўп гуруҳли поездлар тузишнинг самарали режаси ҳисобланади.</a:t>
            </a:r>
            <a:endParaRPr lang="ru-RU" sz="2000" dirty="0">
              <a:solidFill>
                <a:prstClr val="black"/>
              </a:solidFill>
            </a:endParaRPr>
          </a:p>
        </p:txBody>
      </p:sp>
    </p:spTree>
    <p:extLst>
      <p:ext uri="{BB962C8B-B14F-4D97-AF65-F5344CB8AC3E}">
        <p14:creationId xmlns:p14="http://schemas.microsoft.com/office/powerpoint/2010/main" val="1618981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55576" y="332656"/>
            <a:ext cx="7632848" cy="6186309"/>
          </a:xfrm>
          <a:prstGeom prst="rect">
            <a:avLst/>
          </a:prstGeom>
        </p:spPr>
        <p:txBody>
          <a:bodyPr wrap="square">
            <a:spAutoFit/>
          </a:bodyPr>
          <a:lstStyle/>
          <a:p>
            <a:pPr algn="just">
              <a:lnSpc>
                <a:spcPct val="150000"/>
              </a:lnSpc>
              <a:tabLst>
                <a:tab pos="180340" algn="l"/>
                <a:tab pos="270510" algn="l"/>
              </a:tabLst>
            </a:pPr>
            <a:r>
              <a:rPr lang="en-US" sz="2400" dirty="0" smtClean="0">
                <a:solidFill>
                  <a:prstClr val="black"/>
                </a:solidFill>
                <a:latin typeface="Times New Roman" panose="02020603050405020304" pitchFamily="18" charset="0"/>
                <a:ea typeface="Times New Roman" panose="02020603050405020304" pitchFamily="18" charset="0"/>
              </a:rPr>
              <a:t>			</a:t>
            </a:r>
            <a:r>
              <a:rPr lang="uz-Cyrl-UZ" sz="2400" dirty="0" smtClean="0">
                <a:solidFill>
                  <a:prstClr val="black"/>
                </a:solidFill>
                <a:latin typeface="Times New Roman" panose="02020603050405020304" pitchFamily="18" charset="0"/>
                <a:ea typeface="Times New Roman" panose="02020603050405020304" pitchFamily="18" charset="0"/>
              </a:rPr>
              <a:t>Темир </a:t>
            </a:r>
            <a:r>
              <a:rPr lang="uz-Cyrl-UZ" sz="2400" dirty="0">
                <a:solidFill>
                  <a:prstClr val="black"/>
                </a:solidFill>
                <a:latin typeface="Times New Roman" panose="02020603050405020304" pitchFamily="18" charset="0"/>
                <a:ea typeface="Times New Roman" panose="02020603050405020304" pitchFamily="18" charset="0"/>
              </a:rPr>
              <a:t>йўллараро поездлар тузиш режаси аниқлангандан сўнг, темир йўлнинг ички поездлар тузиш режаси тузилади. Ушбу режани бажаришда поездлар ҳаракати графиги билан келишилган ҳолда тадбирлар ишлаб чиқилади.</a:t>
            </a:r>
            <a:endParaRPr lang="ru-RU" sz="2400" dirty="0">
              <a:solidFill>
                <a:prstClr val="black"/>
              </a:solidFill>
              <a:latin typeface="Times New Roman" panose="02020603050405020304" pitchFamily="18" charset="0"/>
              <a:ea typeface="Times New Roman" panose="02020603050405020304" pitchFamily="18" charset="0"/>
            </a:endParaRPr>
          </a:p>
          <a:p>
            <a:pPr algn="just">
              <a:lnSpc>
                <a:spcPct val="150000"/>
              </a:lnSpc>
            </a:pPr>
            <a:r>
              <a:rPr lang="en-US" sz="2400" dirty="0" smtClean="0">
                <a:solidFill>
                  <a:prstClr val="black"/>
                </a:solidFill>
                <a:latin typeface="Times New Roman" panose="02020603050405020304" pitchFamily="18" charset="0"/>
                <a:ea typeface="Times New Roman" panose="02020603050405020304" pitchFamily="18" charset="0"/>
              </a:rPr>
              <a:t>	</a:t>
            </a:r>
            <a:r>
              <a:rPr lang="uz-Cyrl-UZ" sz="2400" dirty="0" smtClean="0">
                <a:solidFill>
                  <a:prstClr val="black"/>
                </a:solidFill>
                <a:latin typeface="Times New Roman" panose="02020603050405020304" pitchFamily="18" charset="0"/>
                <a:ea typeface="Times New Roman" panose="02020603050405020304" pitchFamily="18" charset="0"/>
              </a:rPr>
              <a:t>Поездлар </a:t>
            </a:r>
            <a:r>
              <a:rPr lang="uz-Cyrl-UZ" sz="2400" dirty="0">
                <a:solidFill>
                  <a:prstClr val="black"/>
                </a:solidFill>
                <a:latin typeface="Times New Roman" panose="02020603050405020304" pitchFamily="18" charset="0"/>
                <a:ea typeface="Times New Roman" panose="02020603050405020304" pitchFamily="18" charset="0"/>
              </a:rPr>
              <a:t>тузиш режаси ҳар йили компьютерда маҳсус дастур бўйича ишлаб чиқилади. Поездлар тузиш режаси, поездлар ҳаракати графиги билан бир вақтда ишлаб чиқаришга жорий қилинади. Ушбу режага қишги мавсумда ўзгартириш киритилиши мумкин, яъни юк оқимларини ва йўналишларнинг ўзгаришини</a:t>
            </a:r>
            <a:endParaRPr lang="ru-RU" sz="2400" dirty="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39472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b="1" dirty="0">
                <a:latin typeface="Times New Roman" pitchFamily="18" charset="0"/>
                <a:cs typeface="Times New Roman" pitchFamily="18" charset="0"/>
              </a:rPr>
              <a:t>Назорат саволлари:</a:t>
            </a:r>
            <a:br>
              <a:rPr lang="uz-Cyrl-UZ" b="1" dirty="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a:bodyPr>
          <a:lstStyle/>
          <a:p>
            <a:pPr algn="ctr">
              <a:buNone/>
            </a:pPr>
            <a:endParaRPr lang="uz-Cyrl-UZ" sz="2000" b="1" dirty="0" smtClean="0">
              <a:latin typeface="Times New Roman" pitchFamily="18" charset="0"/>
              <a:cs typeface="Times New Roman" pitchFamily="18" charset="0"/>
            </a:endParaRPr>
          </a:p>
          <a:p>
            <a:pPr marL="457200" indent="-457200">
              <a:buNone/>
            </a:pPr>
            <a:r>
              <a:rPr lang="uz-Cyrl-UZ" sz="2000" dirty="0" smtClean="0">
                <a:latin typeface="Times New Roman" pitchFamily="18" charset="0"/>
                <a:cs typeface="Times New Roman" pitchFamily="18" charset="0"/>
              </a:rPr>
              <a:t>1. Транспортнинг асосий вазифаси?</a:t>
            </a:r>
            <a:endParaRPr lang="ru-RU" dirty="0" smtClean="0"/>
          </a:p>
          <a:p>
            <a:pPr marL="514350" lvl="0" indent="-514350">
              <a:buNone/>
            </a:pPr>
            <a:r>
              <a:rPr lang="uz-Cyrl-UZ" sz="2000" dirty="0" smtClean="0">
                <a:latin typeface="Times New Roman" pitchFamily="18" charset="0"/>
                <a:cs typeface="Times New Roman" pitchFamily="18" charset="0"/>
              </a:rPr>
              <a:t>2. Юк оқимларининг режалаштириш даври?</a:t>
            </a:r>
          </a:p>
          <a:p>
            <a:pPr marL="514350" lvl="0" indent="-514350">
              <a:buNone/>
            </a:pPr>
            <a:r>
              <a:rPr lang="uz-Cyrl-UZ" sz="2000" dirty="0" smtClean="0">
                <a:latin typeface="Times New Roman" pitchFamily="18" charset="0"/>
                <a:cs typeface="Times New Roman" pitchFamily="18" charset="0"/>
              </a:rPr>
              <a:t>3. Вагон оқимларини ташкил этиш тартиби?</a:t>
            </a:r>
          </a:p>
          <a:p>
            <a:pPr marL="514350" lvl="0" indent="-514350">
              <a:buNone/>
            </a:pPr>
            <a:r>
              <a:rPr lang="uz-Cyrl-UZ" sz="2000" dirty="0" smtClean="0">
                <a:latin typeface="Times New Roman" pitchFamily="18" charset="0"/>
                <a:cs typeface="Times New Roman" pitchFamily="18" charset="0"/>
              </a:rPr>
              <a:t>4. И.Г. Тихомиров формуласи хақида гапириб беринг.</a:t>
            </a:r>
          </a:p>
          <a:p>
            <a:pPr marL="514350" lvl="0" indent="-514350">
              <a:buNone/>
            </a:pPr>
            <a:r>
              <a:rPr lang="uz-Cyrl-UZ" sz="2000" dirty="0" smtClean="0">
                <a:latin typeface="Times New Roman" pitchFamily="18" charset="0"/>
                <a:cs typeface="Times New Roman" pitchFamily="18" charset="0"/>
              </a:rPr>
              <a:t>5. Белгиланган поездлар таркиблари тўпланиши параметри қандай</a:t>
            </a:r>
            <a:r>
              <a:rPr lang="uz-Cyrl-UZ" sz="2000" dirty="0" smtClean="0">
                <a:latin typeface="Times New Roman" pitchFamily="18" charset="0"/>
                <a:cs typeface="Times New Roman" pitchFamily="18" charset="0"/>
              </a:rPr>
              <a:t>?</a:t>
            </a:r>
          </a:p>
          <a:p>
            <a:pPr marL="457200" indent="-457200">
              <a:buNone/>
            </a:pPr>
            <a:r>
              <a:rPr lang="uz-Cyrl-UZ" sz="2000" dirty="0" smtClean="0">
                <a:latin typeface="Times New Roman" pitchFamily="18" charset="0"/>
                <a:cs typeface="Times New Roman" pitchFamily="18" charset="0"/>
              </a:rPr>
              <a:t>6.</a:t>
            </a:r>
            <a:r>
              <a:rPr lang="uz-Cyrl-UZ" sz="2000" dirty="0">
                <a:latin typeface="Times New Roman" pitchFamily="18" charset="0"/>
                <a:cs typeface="Times New Roman" pitchFamily="18" charset="0"/>
              </a:rPr>
              <a:t> Ташиш жараёни бу ......?</a:t>
            </a:r>
          </a:p>
          <a:p>
            <a:pPr marL="457200" indent="-457200">
              <a:buNone/>
            </a:pPr>
            <a:r>
              <a:rPr lang="uz-Cyrl-UZ" sz="2000" dirty="0" smtClean="0">
                <a:latin typeface="Times New Roman" pitchFamily="18" charset="0"/>
                <a:cs typeface="Times New Roman" pitchFamily="18" charset="0"/>
              </a:rPr>
              <a:t>7. </a:t>
            </a:r>
            <a:r>
              <a:rPr lang="uz-Cyrl-UZ" sz="2000" dirty="0">
                <a:latin typeface="Times New Roman" pitchFamily="18" charset="0"/>
                <a:cs typeface="Times New Roman" pitchFamily="18" charset="0"/>
              </a:rPr>
              <a:t>Ташиш жараёнини асосий принциплари?</a:t>
            </a:r>
          </a:p>
          <a:p>
            <a:pPr marL="457200" indent="-457200">
              <a:buNone/>
            </a:pPr>
            <a:r>
              <a:rPr lang="uz-Cyrl-UZ" sz="2000" dirty="0" smtClean="0">
                <a:latin typeface="Times New Roman" pitchFamily="18" charset="0"/>
                <a:cs typeface="Times New Roman" pitchFamily="18" charset="0"/>
              </a:rPr>
              <a:t>8. </a:t>
            </a:r>
            <a:r>
              <a:rPr lang="uz-Cyrl-UZ" sz="2000" dirty="0">
                <a:latin typeface="Times New Roman" pitchFamily="18" charset="0"/>
                <a:cs typeface="Times New Roman" pitchFamily="18" charset="0"/>
              </a:rPr>
              <a:t>Поездлар тузиш режаси қисмлари нималардан иборат?</a:t>
            </a:r>
          </a:p>
          <a:p>
            <a:pPr marL="457200" indent="-457200">
              <a:buNone/>
            </a:pPr>
            <a:r>
              <a:rPr lang="uz-Cyrl-UZ" sz="2000" dirty="0" smtClean="0">
                <a:latin typeface="Times New Roman" pitchFamily="18" charset="0"/>
                <a:cs typeface="Times New Roman" pitchFamily="18" charset="0"/>
              </a:rPr>
              <a:t>9. </a:t>
            </a:r>
            <a:r>
              <a:rPr lang="uz-Cyrl-UZ" sz="2000" dirty="0">
                <a:latin typeface="Times New Roman" pitchFamily="18" charset="0"/>
                <a:cs typeface="Times New Roman" pitchFamily="18" charset="0"/>
              </a:rPr>
              <a:t>Поездлар тузиш режаси учун асосий дастлабки маълумот?</a:t>
            </a:r>
          </a:p>
          <a:p>
            <a:pPr marL="457200" indent="-457200">
              <a:buNone/>
            </a:pPr>
            <a:r>
              <a:rPr lang="uz-Cyrl-UZ" sz="2000" dirty="0" smtClean="0">
                <a:latin typeface="Times New Roman" pitchFamily="18" charset="0"/>
                <a:cs typeface="Times New Roman" pitchFamily="18" charset="0"/>
              </a:rPr>
              <a:t>10. </a:t>
            </a:r>
            <a:r>
              <a:rPr lang="uz-Cyrl-UZ" sz="2000" dirty="0">
                <a:latin typeface="Times New Roman" pitchFamily="18" charset="0"/>
                <a:cs typeface="Times New Roman" pitchFamily="18" charset="0"/>
              </a:rPr>
              <a:t>Поездлар тузиш режасининг сифат кўрсаткичлари?</a:t>
            </a:r>
            <a:endParaRPr lang="ru-RU" sz="2000" dirty="0">
              <a:latin typeface="Times New Roman" pitchFamily="18" charset="0"/>
              <a:cs typeface="Times New Roman" pitchFamily="18" charset="0"/>
            </a:endParaRPr>
          </a:p>
          <a:p>
            <a:pPr marL="514350" lvl="0" indent="-514350">
              <a:buNone/>
            </a:pPr>
            <a:endParaRPr lang="ru-RU" dirty="0" smtClean="0"/>
          </a:p>
          <a:p>
            <a:pPr lvl="0"/>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lgn="ctr">
              <a:buNone/>
            </a:pP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E’tiboringiz</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uchun</a:t>
            </a:r>
            <a:endPar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buNone/>
            </a:pPr>
            <a:r>
              <a:rPr lang="en-US"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Rahmat</a:t>
            </a:r>
            <a:r>
              <a:rPr lang="en-US"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ru-RU"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7920880" cy="6093976"/>
          </a:xfrm>
          <a:prstGeom prst="rect">
            <a:avLst/>
          </a:prstGeom>
        </p:spPr>
        <p:txBody>
          <a:bodyPr wrap="square">
            <a:spAutoFit/>
          </a:bodyPr>
          <a:lstStyle/>
          <a:p>
            <a:pPr algn="ctr">
              <a:lnSpc>
                <a:spcPct val="150000"/>
              </a:lnSpc>
              <a:spcAft>
                <a:spcPts val="0"/>
              </a:spcAft>
              <a:tabLst>
                <a:tab pos="180340" algn="l"/>
                <a:tab pos="270510" algn="l"/>
              </a:tabLst>
            </a:pPr>
            <a:r>
              <a:rPr lang="uz-Cyrl-UZ" sz="2000" b="1" dirty="0">
                <a:solidFill>
                  <a:srgbClr val="5B9BD5"/>
                </a:solidFill>
                <a:latin typeface="Times New Roman" panose="02020603050405020304" pitchFamily="18" charset="0"/>
                <a:ea typeface="Times New Roman" panose="02020603050405020304" pitchFamily="18" charset="0"/>
              </a:rPr>
              <a:t>19.1. ВАГОН ОҚИМЛАРИНИ ТАШКИЛ ЭТИШ</a:t>
            </a:r>
            <a:endParaRPr lang="ru-RU" sz="2000" dirty="0">
              <a:latin typeface="Times New Roman" panose="02020603050405020304" pitchFamily="18" charset="0"/>
              <a:ea typeface="Times New Roman" panose="02020603050405020304" pitchFamily="18" charset="0"/>
            </a:endParaRPr>
          </a:p>
          <a:p>
            <a:pPr algn="just">
              <a:lnSpc>
                <a:spcPct val="150000"/>
              </a:lnSpc>
              <a:spcAft>
                <a:spcPts val="0"/>
              </a:spcAft>
              <a:tabLst>
                <a:tab pos="180340" algn="l"/>
                <a:tab pos="270510" algn="l"/>
              </a:tabLst>
            </a:pPr>
            <a:r>
              <a:rPr lang="en-US" sz="2000" dirty="0" smtClean="0">
                <a:latin typeface="Times New Roman" panose="02020603050405020304" pitchFamily="18" charset="0"/>
                <a:ea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rPr>
              <a:t>Вагон </a:t>
            </a:r>
            <a:r>
              <a:rPr lang="uz-Cyrl-UZ" sz="2000" dirty="0">
                <a:latin typeface="Times New Roman" panose="02020603050405020304" pitchFamily="18" charset="0"/>
                <a:ea typeface="Times New Roman" panose="02020603050405020304" pitchFamily="18" charset="0"/>
              </a:rPr>
              <a:t>оқимлари сифатида бирорта йўналишда маълум бир вақт оралиғида, асосан сутка мобайнида, қатнайдиган вагонлар сони тушунилади. Маълум бир пунктда (бир станцияда ёки бир участкада) пайдо бўладиган ва бошқа бир пунктга (бир – станцияга ёки участкага) йўлланиладиган вагонларнинг ўртача кундалик сони вагон оқимларининг тармоғи деб аталади. “Вагон оқимларининг тармоғи” тушунчаси поездлар тузиш режаси манзилига киритилувчи вагонлар сонини ҳам англатади.</a:t>
            </a:r>
            <a:endParaRPr lang="ru-RU" sz="2000" dirty="0">
              <a:latin typeface="Times New Roman" panose="02020603050405020304" pitchFamily="18" charset="0"/>
              <a:ea typeface="Times New Roman" panose="02020603050405020304" pitchFamily="18" charset="0"/>
            </a:endParaRPr>
          </a:p>
          <a:p>
            <a:pPr algn="just">
              <a:lnSpc>
                <a:spcPct val="150000"/>
              </a:lnSpc>
              <a:spcAft>
                <a:spcPts val="0"/>
              </a:spcAft>
              <a:tabLst>
                <a:tab pos="180340" algn="l"/>
                <a:tab pos="270510" algn="l"/>
              </a:tabLst>
            </a:pPr>
            <a:r>
              <a:rPr lang="en-US" sz="2000" dirty="0" smtClean="0">
                <a:latin typeface="Times New Roman" panose="02020603050405020304" pitchFamily="18" charset="0"/>
                <a:ea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rPr>
              <a:t>Вагон </a:t>
            </a:r>
            <a:r>
              <a:rPr lang="uz-Cyrl-UZ" sz="2000" dirty="0">
                <a:latin typeface="Times New Roman" panose="02020603050405020304" pitchFamily="18" charset="0"/>
                <a:ea typeface="Times New Roman" panose="02020603050405020304" pitchFamily="18" charset="0"/>
              </a:rPr>
              <a:t>оқимларини ташкил этиш масалаларини ҳал этиш учун уларнинг режавий миқдорини аниқлаш лозим. Фойдаланиш ҳисобларда вагон оқимлари вагонларнинг ўртача кундалик сони орқали аниқланади.</a:t>
            </a:r>
            <a:endParaRPr lang="ru-RU" sz="20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2656"/>
            <a:ext cx="7848872" cy="1477328"/>
          </a:xfrm>
          <a:prstGeom prst="rect">
            <a:avLst/>
          </a:prstGeom>
        </p:spPr>
        <p:txBody>
          <a:bodyPr wrap="square">
            <a:spAutoFit/>
          </a:bodyPr>
          <a:lstStyle/>
          <a:p>
            <a:pPr algn="r">
              <a:lnSpc>
                <a:spcPct val="150000"/>
              </a:lnSpc>
              <a:spcAft>
                <a:spcPts val="0"/>
              </a:spcAft>
              <a:tabLst>
                <a:tab pos="180340" algn="l"/>
                <a:tab pos="270510" algn="l"/>
              </a:tabLst>
            </a:pPr>
            <a:r>
              <a:rPr lang="uz-Cyrl-UZ" sz="2000" dirty="0">
                <a:latin typeface="Times New Roman" panose="02020603050405020304" pitchFamily="18" charset="0"/>
                <a:ea typeface="Times New Roman" panose="02020603050405020304" pitchFamily="18" charset="0"/>
              </a:rPr>
              <a:t>1</a:t>
            </a:r>
            <a:r>
              <a:rPr lang="ru-RU" sz="2000" dirty="0">
                <a:latin typeface="Times New Roman" panose="02020603050405020304" pitchFamily="18" charset="0"/>
                <a:ea typeface="Times New Roman" panose="02020603050405020304" pitchFamily="18" charset="0"/>
              </a:rPr>
              <a:t>9</a:t>
            </a:r>
            <a:r>
              <a:rPr lang="uz-Cyrl-UZ" sz="2000" dirty="0">
                <a:latin typeface="Times New Roman" panose="02020603050405020304" pitchFamily="18" charset="0"/>
                <a:ea typeface="Times New Roman" panose="02020603050405020304" pitchFamily="18" charset="0"/>
              </a:rPr>
              <a:t>.1 – жадвал</a:t>
            </a:r>
            <a:endParaRPr lang="ru-RU" sz="2000" dirty="0">
              <a:latin typeface="Times New Roman" panose="02020603050405020304" pitchFamily="18" charset="0"/>
              <a:ea typeface="Times New Roman" panose="02020603050405020304" pitchFamily="18" charset="0"/>
            </a:endParaRPr>
          </a:p>
          <a:p>
            <a:pPr algn="r">
              <a:lnSpc>
                <a:spcPct val="150000"/>
              </a:lnSpc>
              <a:spcAft>
                <a:spcPts val="0"/>
              </a:spcAft>
              <a:tabLst>
                <a:tab pos="180340" algn="l"/>
                <a:tab pos="270510" algn="l"/>
              </a:tabLst>
            </a:pPr>
            <a:r>
              <a:rPr lang="uz-Cyrl-UZ" sz="2000" dirty="0">
                <a:latin typeface="Times New Roman" panose="02020603050405020304" pitchFamily="18" charset="0"/>
                <a:ea typeface="Times New Roman" panose="02020603050405020304" pitchFamily="18" charset="0"/>
              </a:rPr>
              <a:t> </a:t>
            </a:r>
            <a:endParaRPr lang="ru-RU" sz="2000" dirty="0">
              <a:latin typeface="Times New Roman" panose="02020603050405020304" pitchFamily="18" charset="0"/>
              <a:ea typeface="Times New Roman" panose="02020603050405020304" pitchFamily="18" charset="0"/>
            </a:endParaRPr>
          </a:p>
          <a:p>
            <a:pPr algn="ctr">
              <a:lnSpc>
                <a:spcPct val="150000"/>
              </a:lnSpc>
              <a:spcAft>
                <a:spcPts val="0"/>
              </a:spcAft>
              <a:tabLst>
                <a:tab pos="180340" algn="l"/>
                <a:tab pos="270510" algn="l"/>
              </a:tabLst>
            </a:pPr>
            <a:r>
              <a:rPr lang="uz-Cyrl-UZ" sz="2000" dirty="0">
                <a:latin typeface="Times New Roman" panose="02020603050405020304" pitchFamily="18" charset="0"/>
                <a:ea typeface="Times New Roman" panose="02020603050405020304" pitchFamily="18" charset="0"/>
              </a:rPr>
              <a:t>Вагон оқимларининг қия жадвали</a:t>
            </a:r>
            <a:endParaRPr lang="ru-RU" sz="2000" dirty="0">
              <a:effectLst/>
              <a:latin typeface="Times New Roman" panose="02020603050405020304" pitchFamily="18" charset="0"/>
              <a:ea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39511843"/>
              </p:ext>
            </p:extLst>
          </p:nvPr>
        </p:nvGraphicFramePr>
        <p:xfrm>
          <a:off x="971600" y="1988840"/>
          <a:ext cx="7399544" cy="4176464"/>
        </p:xfrm>
        <a:graphic>
          <a:graphicData uri="http://schemas.openxmlformats.org/drawingml/2006/table">
            <a:tbl>
              <a:tblPr firstRow="1" firstCol="1" lastRow="1" lastCol="1" bandRow="1" bandCol="1">
                <a:tableStyleId>{5C22544A-7EE6-4342-B048-85BDC9FD1C3A}</a:tableStyleId>
              </a:tblPr>
              <a:tblGrid>
                <a:gridCol w="2333381">
                  <a:extLst>
                    <a:ext uri="{9D8B030D-6E8A-4147-A177-3AD203B41FA5}">
                      <a16:colId xmlns:a16="http://schemas.microsoft.com/office/drawing/2014/main" xmlns="" val="31956164"/>
                    </a:ext>
                  </a:extLst>
                </a:gridCol>
                <a:gridCol w="568688">
                  <a:extLst>
                    <a:ext uri="{9D8B030D-6E8A-4147-A177-3AD203B41FA5}">
                      <a16:colId xmlns:a16="http://schemas.microsoft.com/office/drawing/2014/main" xmlns="" val="2692950473"/>
                    </a:ext>
                  </a:extLst>
                </a:gridCol>
                <a:gridCol w="621454">
                  <a:extLst>
                    <a:ext uri="{9D8B030D-6E8A-4147-A177-3AD203B41FA5}">
                      <a16:colId xmlns:a16="http://schemas.microsoft.com/office/drawing/2014/main" xmlns="" val="428954147"/>
                    </a:ext>
                  </a:extLst>
                </a:gridCol>
                <a:gridCol w="948302">
                  <a:extLst>
                    <a:ext uri="{9D8B030D-6E8A-4147-A177-3AD203B41FA5}">
                      <a16:colId xmlns:a16="http://schemas.microsoft.com/office/drawing/2014/main" xmlns="" val="3832764008"/>
                    </a:ext>
                  </a:extLst>
                </a:gridCol>
                <a:gridCol w="910195">
                  <a:extLst>
                    <a:ext uri="{9D8B030D-6E8A-4147-A177-3AD203B41FA5}">
                      <a16:colId xmlns:a16="http://schemas.microsoft.com/office/drawing/2014/main" xmlns="" val="2162234369"/>
                    </a:ext>
                  </a:extLst>
                </a:gridCol>
                <a:gridCol w="815657">
                  <a:extLst>
                    <a:ext uri="{9D8B030D-6E8A-4147-A177-3AD203B41FA5}">
                      <a16:colId xmlns:a16="http://schemas.microsoft.com/office/drawing/2014/main" xmlns="" val="1466597890"/>
                    </a:ext>
                  </a:extLst>
                </a:gridCol>
                <a:gridCol w="1201867">
                  <a:extLst>
                    <a:ext uri="{9D8B030D-6E8A-4147-A177-3AD203B41FA5}">
                      <a16:colId xmlns:a16="http://schemas.microsoft.com/office/drawing/2014/main" xmlns="" val="2435307892"/>
                    </a:ext>
                  </a:extLst>
                </a:gridCol>
              </a:tblGrid>
              <a:tr h="1355535">
                <a:tc>
                  <a:txBody>
                    <a:bodyPr/>
                    <a:lstStyle/>
                    <a:p>
                      <a:pPr algn="ctr">
                        <a:lnSpc>
                          <a:spcPct val="150000"/>
                        </a:lnSpc>
                        <a:spcAft>
                          <a:spcPts val="0"/>
                        </a:spcAft>
                        <a:tabLst>
                          <a:tab pos="180340" algn="l"/>
                          <a:tab pos="270510" algn="l"/>
                        </a:tabLst>
                      </a:pPr>
                      <a:r>
                        <a:rPr lang="uz-Cyrl-UZ" sz="1400">
                          <a:effectLst/>
                        </a:rPr>
                        <a:t>Станция ва участкага</a:t>
                      </a:r>
                      <a:endParaRPr lang="ru-RU" sz="1200">
                        <a:effectLst/>
                      </a:endParaRPr>
                    </a:p>
                    <a:p>
                      <a:pPr algn="ctr">
                        <a:lnSpc>
                          <a:spcPct val="150000"/>
                        </a:lnSpc>
                        <a:spcAft>
                          <a:spcPts val="0"/>
                        </a:spcAft>
                        <a:tabLst>
                          <a:tab pos="180340" algn="l"/>
                          <a:tab pos="270510" algn="l"/>
                        </a:tabLst>
                      </a:pPr>
                      <a:r>
                        <a:rPr lang="uz-Cyrl-UZ" sz="1400">
                          <a:effectLst/>
                        </a:rPr>
                        <a:t> </a:t>
                      </a:r>
                      <a:endParaRPr lang="ru-RU" sz="1200">
                        <a:effectLst/>
                      </a:endParaRPr>
                    </a:p>
                    <a:p>
                      <a:pPr algn="ctr">
                        <a:lnSpc>
                          <a:spcPct val="150000"/>
                        </a:lnSpc>
                        <a:spcAft>
                          <a:spcPts val="0"/>
                        </a:spcAft>
                        <a:tabLst>
                          <a:tab pos="21590" algn="l"/>
                        </a:tabLst>
                      </a:pPr>
                      <a:r>
                        <a:rPr lang="uz-Cyrl-UZ" sz="1400">
                          <a:effectLst/>
                        </a:rPr>
                        <a:t>Станция ва учсаткадан</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А</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Б</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Б-В</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В</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Г</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Жами</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3162657969"/>
                  </a:ext>
                </a:extLst>
              </a:tr>
              <a:tr h="396212">
                <a:tc>
                  <a:txBody>
                    <a:bodyPr/>
                    <a:lstStyle/>
                    <a:p>
                      <a:pPr algn="ctr">
                        <a:lnSpc>
                          <a:spcPct val="150000"/>
                        </a:lnSpc>
                        <a:spcAft>
                          <a:spcPts val="0"/>
                        </a:spcAft>
                        <a:tabLst>
                          <a:tab pos="180340" algn="l"/>
                          <a:tab pos="270510" algn="l"/>
                        </a:tabLst>
                      </a:pPr>
                      <a:r>
                        <a:rPr lang="uz-Cyrl-UZ" sz="1400">
                          <a:effectLst/>
                        </a:rPr>
                        <a:t>А</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Х</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200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1300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1700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081460827"/>
                  </a:ext>
                </a:extLst>
              </a:tr>
              <a:tr h="396212">
                <a:tc>
                  <a:txBody>
                    <a:bodyPr/>
                    <a:lstStyle/>
                    <a:p>
                      <a:pPr algn="ctr">
                        <a:lnSpc>
                          <a:spcPct val="150000"/>
                        </a:lnSpc>
                        <a:spcAft>
                          <a:spcPts val="0"/>
                        </a:spcAft>
                        <a:tabLst>
                          <a:tab pos="180340" algn="l"/>
                          <a:tab pos="270510" algn="l"/>
                        </a:tabLst>
                      </a:pPr>
                      <a:r>
                        <a:rPr lang="uz-Cyrl-UZ" sz="1400">
                          <a:effectLst/>
                        </a:rPr>
                        <a:t>Б</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Х</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300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3665621933"/>
                  </a:ext>
                </a:extLst>
              </a:tr>
              <a:tr h="396212">
                <a:tc>
                  <a:txBody>
                    <a:bodyPr/>
                    <a:lstStyle/>
                    <a:p>
                      <a:pPr algn="ctr">
                        <a:lnSpc>
                          <a:spcPct val="150000"/>
                        </a:lnSpc>
                        <a:spcAft>
                          <a:spcPts val="0"/>
                        </a:spcAft>
                        <a:tabLst>
                          <a:tab pos="180340" algn="l"/>
                          <a:tab pos="270510" algn="l"/>
                        </a:tabLst>
                      </a:pPr>
                      <a:r>
                        <a:rPr lang="uz-Cyrl-UZ" sz="1400">
                          <a:effectLst/>
                        </a:rPr>
                        <a:t>Б-В</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Х</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250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484082128"/>
                  </a:ext>
                </a:extLst>
              </a:tr>
              <a:tr h="396212">
                <a:tc>
                  <a:txBody>
                    <a:bodyPr/>
                    <a:lstStyle/>
                    <a:p>
                      <a:pPr algn="ctr">
                        <a:lnSpc>
                          <a:spcPct val="150000"/>
                        </a:lnSpc>
                        <a:spcAft>
                          <a:spcPts val="0"/>
                        </a:spcAft>
                        <a:tabLst>
                          <a:tab pos="180340" algn="l"/>
                          <a:tab pos="270510" algn="l"/>
                        </a:tabLst>
                      </a:pPr>
                      <a:r>
                        <a:rPr lang="uz-Cyrl-UZ" sz="1400">
                          <a:effectLst/>
                        </a:rPr>
                        <a:t>В</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Х</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200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2554025253"/>
                  </a:ext>
                </a:extLst>
              </a:tr>
              <a:tr h="396212">
                <a:tc>
                  <a:txBody>
                    <a:bodyPr/>
                    <a:lstStyle/>
                    <a:p>
                      <a:pPr algn="ctr">
                        <a:lnSpc>
                          <a:spcPct val="150000"/>
                        </a:lnSpc>
                        <a:spcAft>
                          <a:spcPts val="0"/>
                        </a:spcAft>
                        <a:tabLst>
                          <a:tab pos="180340" algn="l"/>
                          <a:tab pos="270510" algn="l"/>
                        </a:tabLst>
                      </a:pPr>
                      <a:r>
                        <a:rPr lang="uz-Cyrl-UZ" sz="1400">
                          <a:effectLst/>
                        </a:rPr>
                        <a:t>Г</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900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Х</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1150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61609638"/>
                  </a:ext>
                </a:extLst>
              </a:tr>
              <a:tr h="839869">
                <a:tc>
                  <a:txBody>
                    <a:bodyPr/>
                    <a:lstStyle/>
                    <a:p>
                      <a:pPr algn="ctr">
                        <a:lnSpc>
                          <a:spcPct val="150000"/>
                        </a:lnSpc>
                        <a:spcAft>
                          <a:spcPts val="0"/>
                        </a:spcAft>
                        <a:tabLst>
                          <a:tab pos="180340" algn="l"/>
                          <a:tab pos="270510" algn="l"/>
                        </a:tabLst>
                      </a:pPr>
                      <a:r>
                        <a:rPr lang="uz-Cyrl-UZ" sz="1400">
                          <a:effectLst/>
                        </a:rPr>
                        <a:t>Жами</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1200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250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200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300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a:effectLst/>
                        </a:rPr>
                        <a:t>1650</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lnSpc>
                          <a:spcPct val="150000"/>
                        </a:lnSpc>
                        <a:spcAft>
                          <a:spcPts val="0"/>
                        </a:spcAft>
                        <a:tabLst>
                          <a:tab pos="180340" algn="l"/>
                          <a:tab pos="270510" algn="l"/>
                        </a:tabLst>
                      </a:pPr>
                      <a:r>
                        <a:rPr lang="uz-Cyrl-UZ" sz="1400" dirty="0">
                          <a:effectLst/>
                        </a:rPr>
                        <a:t>3600</a:t>
                      </a:r>
                      <a:endParaRPr lang="ru-RU"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669258388"/>
                  </a:ext>
                </a:extLst>
              </a:tr>
            </a:tbl>
          </a:graphicData>
        </a:graphic>
      </p:graphicFrame>
    </p:spTree>
    <p:extLst>
      <p:ext uri="{BB962C8B-B14F-4D97-AF65-F5344CB8AC3E}">
        <p14:creationId xmlns:p14="http://schemas.microsoft.com/office/powerpoint/2010/main" val="4276897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548680"/>
            <a:ext cx="7992888" cy="5632311"/>
          </a:xfrm>
          <a:prstGeom prst="rect">
            <a:avLst/>
          </a:prstGeom>
        </p:spPr>
        <p:txBody>
          <a:bodyPr wrap="square">
            <a:spAutoFit/>
          </a:bodyPr>
          <a:lstStyle/>
          <a:p>
            <a:pPr algn="ctr">
              <a:lnSpc>
                <a:spcPct val="150000"/>
              </a:lnSpc>
              <a:spcAft>
                <a:spcPts val="0"/>
              </a:spcAft>
              <a:tabLst>
                <a:tab pos="180340" algn="l"/>
                <a:tab pos="270510" algn="l"/>
              </a:tabLst>
            </a:pPr>
            <a:r>
              <a:rPr lang="uz-Cyrl-UZ" sz="2000" b="1" dirty="0">
                <a:solidFill>
                  <a:srgbClr val="5B9BD5"/>
                </a:solidFill>
                <a:latin typeface="Times New Roman" panose="02020603050405020304" pitchFamily="18" charset="0"/>
                <a:ea typeface="Times New Roman" panose="02020603050405020304" pitchFamily="18" charset="0"/>
              </a:rPr>
              <a:t>19.2. ВАГОН ОҚИМЛАРИНИ ТАШКИЛ ЭТИШ ВАЗИФАЛАРИ</a:t>
            </a:r>
            <a:endParaRPr lang="ru-RU" sz="2000" dirty="0">
              <a:latin typeface="Times New Roman" panose="02020603050405020304" pitchFamily="18" charset="0"/>
              <a:ea typeface="Times New Roman" panose="02020603050405020304" pitchFamily="18" charset="0"/>
            </a:endParaRPr>
          </a:p>
          <a:p>
            <a:pPr algn="just">
              <a:lnSpc>
                <a:spcPct val="150000"/>
              </a:lnSpc>
              <a:spcAft>
                <a:spcPts val="0"/>
              </a:spcAft>
              <a:tabLst>
                <a:tab pos="180340" algn="l"/>
                <a:tab pos="270510" algn="l"/>
              </a:tabLst>
            </a:pPr>
            <a:r>
              <a:rPr lang="en-US" sz="2000" dirty="0" smtClean="0">
                <a:latin typeface="Times New Roman" panose="02020603050405020304" pitchFamily="18" charset="0"/>
                <a:ea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rPr>
              <a:t>Вагон </a:t>
            </a:r>
            <a:r>
              <a:rPr lang="uz-Cyrl-UZ" sz="2000" dirty="0">
                <a:latin typeface="Times New Roman" panose="02020603050405020304" pitchFamily="18" charset="0"/>
                <a:ea typeface="Times New Roman" panose="02020603050405020304" pitchFamily="18" charset="0"/>
              </a:rPr>
              <a:t>оқимларини ташкил этиш қуйидагиларга эришишни таъминлаши керак:</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юкланган ва бўш вагон оқимларининг темир йўллар йўналишлари бўйлаб самарали ҳаракатланиш йўлини белгилаш;</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саралаш ишларини станциялараро тўғри тақсимлаш;</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юкларни манзилига етказишни тезлаштириш;</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вагонларнинг йиғилиш ва қайта ишланиш жараёнларида туриш вақтини камайтириш;</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саралаш қурилмалари ва маневр воситаларидан самарали фойдаланиш;</a:t>
            </a:r>
            <a:endParaRPr lang="ru-RU" sz="2000" dirty="0">
              <a:latin typeface="Times New Roman" panose="02020603050405020304" pitchFamily="18" charset="0"/>
              <a:ea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tabLst>
                <a:tab pos="180340" algn="l"/>
                <a:tab pos="270510" algn="l"/>
              </a:tabLst>
            </a:pPr>
            <a:r>
              <a:rPr lang="uz-Cyrl-UZ" sz="2000" dirty="0">
                <a:latin typeface="Times New Roman" panose="02020603050405020304" pitchFamily="18" charset="0"/>
                <a:ea typeface="Times New Roman" panose="02020603050405020304" pitchFamily="18" charset="0"/>
              </a:rPr>
              <a:t>ташиш ишлари таннарҳини камайтириш.</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2087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20422"/>
            <a:ext cx="7776864" cy="6506268"/>
          </a:xfrm>
          <a:prstGeom prst="rect">
            <a:avLst/>
          </a:prstGeom>
        </p:spPr>
        <p:txBody>
          <a:bodyPr wrap="square">
            <a:spAutoFit/>
          </a:bodyPr>
          <a:lstStyle/>
          <a:p>
            <a:pPr algn="ctr">
              <a:lnSpc>
                <a:spcPct val="150000"/>
              </a:lnSpc>
              <a:spcAft>
                <a:spcPts val="0"/>
              </a:spcAft>
              <a:tabLst>
                <a:tab pos="180340" algn="l"/>
                <a:tab pos="270510" algn="l"/>
              </a:tabLst>
            </a:pPr>
            <a:r>
              <a:rPr lang="uz-Cyrl-UZ" sz="2000" b="1" dirty="0">
                <a:solidFill>
                  <a:srgbClr val="5B9BD5"/>
                </a:solidFill>
                <a:latin typeface="Times New Roman" panose="02020603050405020304" pitchFamily="18" charset="0"/>
                <a:ea typeface="Times New Roman" panose="02020603050405020304" pitchFamily="18" charset="0"/>
              </a:rPr>
              <a:t>19.3. ВАГОН ОҚИМЛАРИНИ ТАШКИЛ ЭТИШ МОҲИЯТИ ВА МАЗМУНИ</a:t>
            </a:r>
            <a:endParaRPr lang="ru-RU" sz="20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n-US" sz="2000" dirty="0" smtClean="0">
                <a:latin typeface="Times New Roman" panose="02020603050405020304" pitchFamily="18" charset="0"/>
                <a:ea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rPr>
              <a:t>XIX </a:t>
            </a:r>
            <a:r>
              <a:rPr lang="uz-Cyrl-UZ" sz="2000" dirty="0">
                <a:latin typeface="Times New Roman" panose="02020603050405020304" pitchFamily="18" charset="0"/>
                <a:ea typeface="Times New Roman" panose="02020603050405020304" pitchFamily="18" charset="0"/>
              </a:rPr>
              <a:t>ўрталарига қадар Россиядаги барча ташиш ишлари сув ҳамда юк транспортлари орқали амалга оширилшган эди. 800 метрдан узунроқ масофага эга бўлган  буғ тягасидаги темир йўл крепостной механик ота ҳамда унинг ўғли Черепановлар томонидан 1834-йили Уралда яратилган эди. Умумий фойдаланишга доир илк бор темир йўл Петербург ҳамда Царский қишлоғи орасида ётқизилган бўлиб, у 1837-йилда ҳаракатга туширилган эди.  </a:t>
            </a:r>
            <a:endParaRPr lang="ru-RU" sz="2000" dirty="0">
              <a:latin typeface="Times New Roman" panose="02020603050405020304" pitchFamily="18" charset="0"/>
              <a:ea typeface="Times New Roman" panose="02020603050405020304" pitchFamily="18" charset="0"/>
            </a:endParaRPr>
          </a:p>
          <a:p>
            <a:pPr algn="just">
              <a:lnSpc>
                <a:spcPct val="150000"/>
              </a:lnSpc>
            </a:pPr>
            <a:r>
              <a:rPr lang="en-US" sz="2000" spc="5" dirty="0" smtClean="0">
                <a:solidFill>
                  <a:srgbClr val="000000"/>
                </a:solidFill>
                <a:latin typeface="Times New Roman" panose="02020603050405020304" pitchFamily="18" charset="0"/>
                <a:ea typeface="Times New Roman" panose="02020603050405020304" pitchFamily="18" charset="0"/>
              </a:rPr>
              <a:t>	</a:t>
            </a:r>
            <a:r>
              <a:rPr lang="uz-Cyrl-UZ" sz="2000" spc="5" dirty="0" smtClean="0">
                <a:solidFill>
                  <a:srgbClr val="000000"/>
                </a:solidFill>
                <a:latin typeface="Times New Roman" panose="02020603050405020304" pitchFamily="18" charset="0"/>
                <a:ea typeface="Times New Roman" panose="02020603050405020304" pitchFamily="18" charset="0"/>
              </a:rPr>
              <a:t>Ўзбек </a:t>
            </a:r>
            <a:r>
              <a:rPr lang="uz-Cyrl-UZ" sz="2000" spc="5" dirty="0">
                <a:solidFill>
                  <a:srgbClr val="000000"/>
                </a:solidFill>
                <a:latin typeface="Times New Roman" panose="02020603050405020304" pitchFamily="18" charset="0"/>
                <a:ea typeface="Times New Roman" panose="02020603050405020304" pitchFamily="18" charset="0"/>
              </a:rPr>
              <a:t>(Ўзбекистон) темир йўлининг тарихи махсус комиссия Оренбург – Тошкент темир йўли тармоғини ишга тушириш зарур деб топгандан, 1873-йилдан бошланади. Бироқ кейинчалик қарор ўзгартирилиб – илк пўлат магистраль Тошкентни Каспий денгизининг шарқий қирғоқлари билан боғлаши лозим эди. </a:t>
            </a:r>
            <a:endParaRPr lang="ru-RU" sz="2000" dirty="0"/>
          </a:p>
        </p:txBody>
      </p:sp>
    </p:spTree>
    <p:extLst>
      <p:ext uri="{BB962C8B-B14F-4D97-AF65-F5344CB8AC3E}">
        <p14:creationId xmlns:p14="http://schemas.microsoft.com/office/powerpoint/2010/main" val="2647793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179512" y="116632"/>
            <a:ext cx="8568952" cy="6555641"/>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anose="02020603050405020304" pitchFamily="18" charset="0"/>
              </a:rPr>
              <a:t>	</a:t>
            </a:r>
            <a:r>
              <a:rPr lang="uz-Cyrl-UZ" sz="2000" dirty="0" smtClean="0">
                <a:latin typeface="Times New Roman" panose="02020603050405020304" pitchFamily="18" charset="0"/>
                <a:cs typeface="Times New Roman" panose="02020603050405020304" pitchFamily="18" charset="0"/>
              </a:rPr>
              <a:t>Бундан </a:t>
            </a:r>
            <a:r>
              <a:rPr lang="uz-Cyrl-UZ" sz="2000" dirty="0">
                <a:latin typeface="Times New Roman" panose="02020603050405020304" pitchFamily="18" charset="0"/>
                <a:cs typeface="Times New Roman" panose="02020603050405020304" pitchFamily="18" charset="0"/>
              </a:rPr>
              <a:t>келиб чиққан ҳолда А.Н. Фроловнинг муҳим: “вагонларнинг тўпланиб қолиши (тўпланиши) фақатгина йўллар сони ҳамда таркиб катталигига боғлиқ ва станция ишининг жадаллигига ҳам, паркка тегишли бўлган алоҳида йўллар ишининг характерига ҳам боғлиқ эмас” деган хулосага келади. Йўллар сони қайта ишланадиган вагонлар катталиги ва характерига ҳамда шаклланиш режаси вазифаларига боғлиқ бўлгани боис, бу фикрга қўшилиш қийин. Йўлларнинг етишмаслиги шаклланиш режасига тузатишлар киритишни талиб қилади. Акс ҳолда станция қайта ишлашга улгурмайди, унинг устига у бу ерда вагонлар билан батамом тўлган.</a:t>
            </a:r>
            <a:endParaRPr lang="ru-RU"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cs typeface="Times New Roman" panose="02020603050405020304" pitchFamily="18" charset="0"/>
              </a:rPr>
              <a:t>Бу </a:t>
            </a:r>
            <a:r>
              <a:rPr lang="uz-Cyrl-UZ" sz="2000" dirty="0">
                <a:latin typeface="Times New Roman" panose="02020603050405020304" pitchFamily="18" charset="0"/>
                <a:ea typeface="Times New Roman" panose="02020603050405020304" pitchFamily="18" charset="0"/>
                <a:cs typeface="Times New Roman" panose="02020603050405020304" pitchFamily="18" charset="0"/>
              </a:rPr>
              <a:t>ерда А.Н. Фролов ушбу формулани у суткалик вақт бўйича йўлдаги вагонларнинг бир текисда келишидан хулоса қилганини айтиб ўтади. Бироқ у вагонларнинг бир текистда келиши ҳаттоки вагонларнинг таркибларнинг тезлашган суръатда кириб келиши ҳам алоҳида якка ҳолатлар деб ҳисоблайди.</a:t>
            </a:r>
            <a:endParaRPr lang="ru-RU"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332656"/>
            <a:ext cx="7848872" cy="6186309"/>
          </a:xfrm>
          <a:prstGeom prst="rect">
            <a:avLst/>
          </a:prstGeom>
        </p:spPr>
        <p:txBody>
          <a:bodyPr wrap="square">
            <a:spAutoFit/>
          </a:bodyPr>
          <a:lstStyle/>
          <a:p>
            <a:pPr algn="just">
              <a:lnSpc>
                <a:spcPct val="150000"/>
              </a:lnSpc>
              <a:tabLst>
                <a:tab pos="180340" algn="l"/>
              </a:tabLst>
            </a:pPr>
            <a:r>
              <a:rPr lang="en-US" sz="2200" dirty="0" smtClean="0">
                <a:latin typeface="Times New Roman" panose="02020603050405020304" pitchFamily="18" charset="0"/>
                <a:cs typeface="Times New Roman" panose="02020603050405020304" pitchFamily="18" charset="0"/>
              </a:rPr>
              <a:t>		</a:t>
            </a:r>
            <a:r>
              <a:rPr lang="uz-Cyrl-UZ" sz="2200" dirty="0" smtClean="0">
                <a:latin typeface="Times New Roman" panose="02020603050405020304" pitchFamily="18" charset="0"/>
                <a:cs typeface="Times New Roman" panose="02020603050405020304" pitchFamily="18" charset="0"/>
              </a:rPr>
              <a:t>Р.П</a:t>
            </a:r>
            <a:r>
              <a:rPr lang="uz-Cyrl-UZ" sz="2200" dirty="0">
                <a:latin typeface="Times New Roman" panose="02020603050405020304" pitchFamily="18" charset="0"/>
                <a:cs typeface="Times New Roman" panose="02020603050405020304" pitchFamily="18" charset="0"/>
              </a:rPr>
              <a:t>. Маслов  ўзи олиб борган тадқиқодда таркибнинг тўпанишига вагон-соталарининг ўртача суткалик ҳаражаатлари учун ўз формуласини таклиф этади. Шунингдек Р.П. Маслов  тўпланиш параметри тўпланиш даври катталигига боғлиқ деб ҳисоблайди. тўпланиш даврининг давомийлигига кўпроқ икки омил: тўпланиш жараёнининг узулишли эканлиги ҳамда айнан бир хил вазифа учун мўлжалланиб тўпланган поездла сони ва мазкур вазифа билан кириб келадиган вагон оқими  билан поездларнинг суткалик нисбати ҳал қилувчи таъсир ўтказади. Тўпланишнинг ҳисобот даврини тузиш учун тўпланиш жараёни узулишли ҳамда вагонлар гуруҳи бир текисда кириб келиши аниқланган эди.</a:t>
            </a:r>
            <a:endParaRPr lang="ru-RU" sz="2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914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332656"/>
            <a:ext cx="8208912" cy="6038641"/>
          </a:xfrm>
          <a:prstGeom prst="rect">
            <a:avLst/>
          </a:prstGeom>
        </p:spPr>
        <p:txBody>
          <a:bodyPr wrap="square">
            <a:spAutoFit/>
          </a:bodyPr>
          <a:lstStyle/>
          <a:p>
            <a:pPr algn="just">
              <a:lnSpc>
                <a:spcPct val="150000"/>
              </a:lnSpc>
              <a:spcAft>
                <a:spcPts val="0"/>
              </a:spcAft>
              <a:tabLst>
                <a:tab pos="180340" algn="l"/>
              </a:tabLst>
            </a:pPr>
            <a:r>
              <a:rPr lang="en-US" sz="2000" dirty="0" smtClean="0">
                <a:latin typeface="Times New Roman" panose="02020603050405020304" pitchFamily="18" charset="0"/>
                <a:ea typeface="Times New Roman" panose="02020603050405020304" pitchFamily="18" charset="0"/>
              </a:rPr>
              <a:t>		</a:t>
            </a:r>
            <a:r>
              <a:rPr lang="uz-Cyrl-UZ" sz="2000" dirty="0" smtClean="0">
                <a:latin typeface="Times New Roman" panose="02020603050405020304" pitchFamily="18" charset="0"/>
                <a:ea typeface="Times New Roman" panose="02020603050405020304" pitchFamily="18" charset="0"/>
              </a:rPr>
              <a:t>Р.П</a:t>
            </a:r>
            <a:r>
              <a:rPr lang="uz-Cyrl-UZ" sz="2000" dirty="0">
                <a:latin typeface="Times New Roman" panose="02020603050405020304" pitchFamily="18" charset="0"/>
                <a:ea typeface="Times New Roman" panose="02020603050405020304" pitchFamily="18" charset="0"/>
              </a:rPr>
              <a:t>. Маслов тўпланиш параметри катталиги жўнатиладиган поездлар сони ҳамда саралаш станциясига вагонлар оқимини олиб келиш миқдорига боғлиқ бўлган алоҳида, ўзига хос ўзгарувчан катталикка эга деб ҳисоблайди.  Таркиб тузилгандан сўнг вагонлар қолдиғи қолмаганда ва суткалик вагонлар оқимининг кириб келиши поездларнинг кам миқдори билан амалга оширилганда кўпроқ самарага эришилади.  Вазифа шундан иборатки, мазкур вазифада кириб келувчи вагонлар гуруҳини мустаҳкамлаш ҳамда поездлар шакллангандан сўнг тўпланиш жарёни узулишли бўлиши лозим. </a:t>
            </a:r>
            <a:endParaRPr lang="ru-RU" sz="2000" dirty="0">
              <a:latin typeface="Times New Roman" panose="02020603050405020304" pitchFamily="18" charset="0"/>
              <a:ea typeface="Times New Roman" panose="02020603050405020304" pitchFamily="18" charset="0"/>
            </a:endParaRPr>
          </a:p>
          <a:p>
            <a:pPr algn="just">
              <a:lnSpc>
                <a:spcPct val="150000"/>
              </a:lnSpc>
              <a:spcAft>
                <a:spcPts val="0"/>
              </a:spcAft>
              <a:tabLst>
                <a:tab pos="180340" algn="l"/>
              </a:tabLst>
            </a:pPr>
            <a:r>
              <a:rPr lang="uz-Cyrl-UZ" sz="2000" dirty="0">
                <a:latin typeface="Times New Roman" panose="02020603050405020304" pitchFamily="18" charset="0"/>
                <a:ea typeface="Times New Roman" panose="02020603050405020304" pitchFamily="18" charset="0"/>
              </a:rPr>
              <a:t>Р.П. Маслов таклиф қилган методинг камчилиги шундан иборатки, у амалиётда деярли мавжуд бўлмаган тўпланишнинг узулишли жараёнини кўриб чиққан. Шунингдек унинг тадқиқодида таркиб ҳосил бўлгандан кейинги вагонларнинг қолдиқларига эътибор қаратилмаган.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83181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467544" y="0"/>
            <a:ext cx="7992888" cy="498663"/>
          </a:xfrm>
          <a:prstGeom prst="rect">
            <a:avLst/>
          </a:prstGeom>
        </p:spPr>
        <p:txBody>
          <a:bodyPr wrap="square">
            <a:spAutoFit/>
          </a:bodyPr>
          <a:lstStyle/>
          <a:p>
            <a:pPr algn="just">
              <a:lnSpc>
                <a:spcPct val="150000"/>
              </a:lnSpc>
              <a:tabLst>
                <a:tab pos="180340" algn="l"/>
              </a:tabLst>
            </a:pPr>
            <a:endParaRPr lang="ru-RU" sz="2000" dirty="0">
              <a:effectLst/>
              <a:latin typeface="Times New Roman" panose="02020603050405020304" pitchFamily="18" charset="0"/>
              <a:cs typeface="Times New Roman" panose="02020603050405020304" pitchFamily="18" charset="0"/>
            </a:endParaRPr>
          </a:p>
        </p:txBody>
      </p:sp>
      <p:sp>
        <p:nvSpPr>
          <p:cNvPr id="10" name="Прямоугольник 9"/>
          <p:cNvSpPr/>
          <p:nvPr/>
        </p:nvSpPr>
        <p:spPr>
          <a:xfrm>
            <a:off x="539552" y="264486"/>
            <a:ext cx="8102426" cy="6125523"/>
          </a:xfrm>
          <a:prstGeom prst="rect">
            <a:avLst/>
          </a:prstGeom>
        </p:spPr>
        <p:txBody>
          <a:bodyPr wrap="square">
            <a:spAutoFit/>
          </a:bodyPr>
          <a:lstStyle/>
          <a:p>
            <a:pPr algn="just">
              <a:lnSpc>
                <a:spcPct val="150000"/>
              </a:lnSpc>
              <a:tabLst>
                <a:tab pos="180340" algn="l"/>
              </a:tabLst>
            </a:pPr>
            <a:r>
              <a:rPr lang="en-US" sz="2200" dirty="0">
                <a:latin typeface="Times New Roman" panose="02020603050405020304" pitchFamily="18" charset="0"/>
                <a:cs typeface="Times New Roman" panose="02020603050405020304" pitchFamily="18" charset="0"/>
              </a:rPr>
              <a:t>		</a:t>
            </a:r>
            <a:r>
              <a:rPr lang="uz-Cyrl-UZ" sz="2200" dirty="0">
                <a:latin typeface="Times New Roman" panose="02020603050405020304" pitchFamily="18" charset="0"/>
                <a:cs typeface="Times New Roman" panose="02020603050405020304" pitchFamily="18" charset="0"/>
              </a:rPr>
              <a:t>Тадқиқод ишида кириб келувчи вагонлар катталиги умумий ҳолатда ўрганилгани боис аниқликлар киритишга муҳтож бўлган формула таклиф этилган эди. Афсуски, муаллиф бу умумий ташиш жараёнига учун қадрли бўлсада, ўрнатилган меъёрдан юқори ҳолатларда поездлар тузилиши шароитларида таркибларнинг тўпланиш жараёнини кўриб чиққани йўқ. Таклиф этилаётган формулада тўпланиб қолишга (тўпланишга, йиғилишга) вагон-соталар ўртача суткалик сарф-ҳаражатларни ҳисоблаш учун ушбу ҳаражатларни ошириб юборадиган вагонлар қолдиғининг ўртача катталиги инобатга олинади. Шунинг учун станция бўйлаб тўпланиб қолиш параметрининг ўртача катталиги 12 катталикдан ортиб кетиши мумкин. </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4672966"/>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299</Words>
  <Application>Microsoft Office PowerPoint</Application>
  <PresentationFormat>Экран (4:3)</PresentationFormat>
  <Paragraphs>119</Paragraphs>
  <Slides>17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2</vt:i4>
      </vt:variant>
      <vt:variant>
        <vt:lpstr>Заголовки слайдов</vt:lpstr>
      </vt:variant>
      <vt:variant>
        <vt:i4>17</vt:i4>
      </vt:variant>
    </vt:vector>
  </HeadingPairs>
  <TitlesOfParts>
    <vt:vector size="22" baseType="lpstr">
      <vt:lpstr>Arial</vt:lpstr>
      <vt:lpstr>Calibri</vt:lpstr>
      <vt:lpstr>Times New Roman</vt:lpstr>
      <vt:lpstr>Тема Office</vt:lpstr>
      <vt:lpstr>1_Тема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Назорат саволлари: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admin</cp:lastModifiedBy>
  <cp:revision>68</cp:revision>
  <dcterms:created xsi:type="dcterms:W3CDTF">2017-10-26T04:08:28Z</dcterms:created>
  <dcterms:modified xsi:type="dcterms:W3CDTF">2022-01-06T07:48:49Z</dcterms:modified>
</cp:coreProperties>
</file>