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8" r:id="rId6"/>
    <p:sldId id="260" r:id="rId7"/>
    <p:sldId id="261" r:id="rId8"/>
    <p:sldId id="262" r:id="rId9"/>
    <p:sldId id="263" r:id="rId10"/>
    <p:sldId id="264" r:id="rId11"/>
    <p:sldId id="265" r:id="rId12"/>
    <p:sldId id="266" r:id="rId13"/>
    <p:sldId id="269" r:id="rId14"/>
    <p:sldId id="270" r:id="rId15"/>
    <p:sldId id="271" r:id="rId16"/>
    <p:sldId id="272" r:id="rId17"/>
    <p:sldId id="273" r:id="rId18"/>
    <p:sldId id="274" r:id="rId19"/>
    <p:sldId id="267"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1F8E0C-3E36-409B-8713-BCD41EA0944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77CE87C-9B05-4C68-80D2-141BD55D6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685D3A5-24D6-4AF3-8BD1-D726C66608DE}"/>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5" name="Нижний колонтитул 4">
            <a:extLst>
              <a:ext uri="{FF2B5EF4-FFF2-40B4-BE49-F238E27FC236}">
                <a16:creationId xmlns:a16="http://schemas.microsoft.com/office/drawing/2014/main" id="{D2DB2C56-6F9C-40D9-A0D3-3E09969616D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605BF4F-EDF8-4589-A780-FE16D5B5F35C}"/>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168996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5A9E5-4819-4155-B35B-2DFD99A8558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8415905-6DC8-4944-8152-403CD1B35CC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5C0E99-B0EC-4523-BE38-AB6390892E2E}"/>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5" name="Нижний колонтитул 4">
            <a:extLst>
              <a:ext uri="{FF2B5EF4-FFF2-40B4-BE49-F238E27FC236}">
                <a16:creationId xmlns:a16="http://schemas.microsoft.com/office/drawing/2014/main" id="{87D1DA39-3788-44DD-8CC0-A4989B193D5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0649627-5DEF-41E7-9854-467E85382911}"/>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19119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214C697-A7F8-4024-969F-8D0B7779E65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AC49A84-DF67-4CA9-9A44-1CA07058698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E9F8A71-204D-45C1-838F-E9766F02763B}"/>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5" name="Нижний колонтитул 4">
            <a:extLst>
              <a:ext uri="{FF2B5EF4-FFF2-40B4-BE49-F238E27FC236}">
                <a16:creationId xmlns:a16="http://schemas.microsoft.com/office/drawing/2014/main" id="{934C3D75-222C-449E-B4CA-BB9F3334EA1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E1BF258-D222-46D7-9203-F84EE1FAB164}"/>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26471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4764C2-9601-4297-BE1C-2DD49BD62CC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64AE520-1AD8-4437-B449-1A05B8114D3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BF924E6-B3B6-4557-8100-55811D1B9442}"/>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5" name="Нижний колонтитул 4">
            <a:extLst>
              <a:ext uri="{FF2B5EF4-FFF2-40B4-BE49-F238E27FC236}">
                <a16:creationId xmlns:a16="http://schemas.microsoft.com/office/drawing/2014/main" id="{254ED686-BF24-4938-A6C1-6D970772C7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90C3166-83F8-43E8-9F71-A58F7E0C76B0}"/>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21178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9E218C-CF46-4814-8670-69C39B493DA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DCE60A3-7482-4BD7-8187-048D7A04A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B4F66AA-5E92-47AE-8165-D65DA31D3149}"/>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5" name="Нижний колонтитул 4">
            <a:extLst>
              <a:ext uri="{FF2B5EF4-FFF2-40B4-BE49-F238E27FC236}">
                <a16:creationId xmlns:a16="http://schemas.microsoft.com/office/drawing/2014/main" id="{70CDC06A-98CA-43BB-BFCA-90E373A04C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5A8267F-E46E-46D0-9FF7-D6B7EFA5D079}"/>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155965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231EB5-9761-4F48-B54A-AC6EA84ABF7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4482422-0259-4218-AFF0-059220442EB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E7FEAED-6C5C-402B-B20B-E5FCA66BDB8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C9F86EC-2DF4-4CD6-80A6-5AD839A20466}"/>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6" name="Нижний колонтитул 5">
            <a:extLst>
              <a:ext uri="{FF2B5EF4-FFF2-40B4-BE49-F238E27FC236}">
                <a16:creationId xmlns:a16="http://schemas.microsoft.com/office/drawing/2014/main" id="{E30F5677-30E1-4319-BEE7-0AAA48C7331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C7B893A-9CB1-478D-8CAE-C72280B4FDCA}"/>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203210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A81384-DB7B-41C9-BBD4-CDE81DCFD98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EB9BE51-CEC0-4F17-B162-2DFB072CC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5FAD8F4-CC21-4AC9-B7D5-0AF7AF050AC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561A079-BFC5-438F-BDDE-CA097E63D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C14EA7D-DE00-4977-8F9F-5AEF437535F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A4E3E7E-DA62-41A7-B050-BDD05CCF7DDA}"/>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8" name="Нижний колонтитул 7">
            <a:extLst>
              <a:ext uri="{FF2B5EF4-FFF2-40B4-BE49-F238E27FC236}">
                <a16:creationId xmlns:a16="http://schemas.microsoft.com/office/drawing/2014/main" id="{6D3DA104-B206-4B05-8FED-0DA5549A17A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A7B3CC3-4F90-46BA-BE5D-AD7E5559A544}"/>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358447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FC8BE9-AAE6-4062-8A36-8C5A63EFDB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E6B0CD-736B-4062-81F2-27B672319C0A}"/>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4" name="Нижний колонтитул 3">
            <a:extLst>
              <a:ext uri="{FF2B5EF4-FFF2-40B4-BE49-F238E27FC236}">
                <a16:creationId xmlns:a16="http://schemas.microsoft.com/office/drawing/2014/main" id="{1DFFEE41-122F-40F0-8C7C-3197D888B47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736E8A0-9943-48A9-A487-18DB8B211299}"/>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8309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B676FAB-BA9D-4F5D-9D9E-46B09E85D261}"/>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3" name="Нижний колонтитул 2">
            <a:extLst>
              <a:ext uri="{FF2B5EF4-FFF2-40B4-BE49-F238E27FC236}">
                <a16:creationId xmlns:a16="http://schemas.microsoft.com/office/drawing/2014/main" id="{B1EF4CBE-4F82-4297-9BE0-E3EC2B9F33C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E9EEB47-5E4E-4527-9F86-E11D81AB2B07}"/>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364228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538DC-1F08-498B-9584-B39161F2C01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B988080-D63B-4D91-9156-146063A47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56440DE-7357-49F6-BED2-AE67477B0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8BBF309-1045-4C58-9314-BEF5DC793302}"/>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6" name="Нижний колонтитул 5">
            <a:extLst>
              <a:ext uri="{FF2B5EF4-FFF2-40B4-BE49-F238E27FC236}">
                <a16:creationId xmlns:a16="http://schemas.microsoft.com/office/drawing/2014/main" id="{9294FE19-2ED6-4A63-954F-9B620099BDA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F6B5F1A-559D-4DC1-86AD-F0919EFAA2EA}"/>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159217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3F22F-03A8-449C-A362-5AAEEEE430F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5C292DE-0C92-46B5-AE18-89574BBF0F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BB1F464-BF0D-4D29-A959-21B727D29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693E006-ED68-44F7-971E-47693FD234AE}"/>
              </a:ext>
            </a:extLst>
          </p:cNvPr>
          <p:cNvSpPr>
            <a:spLocks noGrp="1"/>
          </p:cNvSpPr>
          <p:nvPr>
            <p:ph type="dt" sz="half" idx="10"/>
          </p:nvPr>
        </p:nvSpPr>
        <p:spPr/>
        <p:txBody>
          <a:bodyPr/>
          <a:lstStyle/>
          <a:p>
            <a:fld id="{C2DA4AB2-61B6-485F-BBEA-B63DE452B473}" type="datetimeFigureOut">
              <a:rPr lang="ru-RU" smtClean="0"/>
              <a:t>26.01.2022</a:t>
            </a:fld>
            <a:endParaRPr lang="ru-RU"/>
          </a:p>
        </p:txBody>
      </p:sp>
      <p:sp>
        <p:nvSpPr>
          <p:cNvPr id="6" name="Нижний колонтитул 5">
            <a:extLst>
              <a:ext uri="{FF2B5EF4-FFF2-40B4-BE49-F238E27FC236}">
                <a16:creationId xmlns:a16="http://schemas.microsoft.com/office/drawing/2014/main" id="{F841F219-C7DF-4640-B6BF-B5BE06B51E1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1E722A4-20A9-4F56-9F18-4D6C81C8DEB7}"/>
              </a:ext>
            </a:extLst>
          </p:cNvPr>
          <p:cNvSpPr>
            <a:spLocks noGrp="1"/>
          </p:cNvSpPr>
          <p:nvPr>
            <p:ph type="sldNum" sz="quarter" idx="12"/>
          </p:nvPr>
        </p:nvSpPr>
        <p:spPr/>
        <p:txBody>
          <a:bodyPr/>
          <a:lstStyle/>
          <a:p>
            <a:fld id="{95A60E41-D9AB-4C6C-89D2-C8F3B2AF89AD}" type="slidenum">
              <a:rPr lang="ru-RU" smtClean="0"/>
              <a:t>‹#›</a:t>
            </a:fld>
            <a:endParaRPr lang="ru-RU"/>
          </a:p>
        </p:txBody>
      </p:sp>
    </p:spTree>
    <p:extLst>
      <p:ext uri="{BB962C8B-B14F-4D97-AF65-F5344CB8AC3E}">
        <p14:creationId xmlns:p14="http://schemas.microsoft.com/office/powerpoint/2010/main" val="224556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D5ABEE-8CEF-403D-8855-BA1651016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3F46079-91B5-42CB-B96F-EC00AFAB1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61162C-2659-4C77-A79E-E3B588982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A4AB2-61B6-485F-BBEA-B63DE452B473}" type="datetimeFigureOut">
              <a:rPr lang="ru-RU" smtClean="0"/>
              <a:t>26.01.2022</a:t>
            </a:fld>
            <a:endParaRPr lang="ru-RU"/>
          </a:p>
        </p:txBody>
      </p:sp>
      <p:sp>
        <p:nvSpPr>
          <p:cNvPr id="5" name="Нижний колонтитул 4">
            <a:extLst>
              <a:ext uri="{FF2B5EF4-FFF2-40B4-BE49-F238E27FC236}">
                <a16:creationId xmlns:a16="http://schemas.microsoft.com/office/drawing/2014/main" id="{A076344C-94EE-4EE6-8D89-9D0DC9BA4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120417D-9BC9-4CF1-9FFE-0E1DF0374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60E41-D9AB-4C6C-89D2-C8F3B2AF89AD}" type="slidenum">
              <a:rPr lang="ru-RU" smtClean="0"/>
              <a:t>‹#›</a:t>
            </a:fld>
            <a:endParaRPr lang="ru-RU"/>
          </a:p>
        </p:txBody>
      </p:sp>
    </p:spTree>
    <p:extLst>
      <p:ext uri="{BB962C8B-B14F-4D97-AF65-F5344CB8AC3E}">
        <p14:creationId xmlns:p14="http://schemas.microsoft.com/office/powerpoint/2010/main" val="4139130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20389E-24D6-41F8-966A-A94BC3F74418}"/>
              </a:ext>
            </a:extLst>
          </p:cNvPr>
          <p:cNvSpPr txBox="1"/>
          <p:nvPr/>
        </p:nvSpPr>
        <p:spPr>
          <a:xfrm>
            <a:off x="337457" y="720566"/>
            <a:ext cx="11517086" cy="5416868"/>
          </a:xfrm>
          <a:prstGeom prst="rect">
            <a:avLst/>
          </a:prstGeom>
          <a:noFill/>
        </p:spPr>
        <p:txBody>
          <a:bodyPr wrap="square">
            <a:spAutoFit/>
          </a:bodyPr>
          <a:lstStyle/>
          <a:p>
            <a:pPr indent="449580"/>
            <a:r>
              <a:rPr lang="uz-Latn-UZ" sz="3200" b="1" dirty="0">
                <a:solidFill>
                  <a:srgbClr val="FF0000"/>
                </a:solidFill>
                <a:effectLst/>
                <a:latin typeface="Times New Roman" panose="02020603050405020304" pitchFamily="18" charset="0"/>
                <a:ea typeface="Times New Roman" panose="02020603050405020304" pitchFamily="18" charset="0"/>
              </a:rPr>
              <a:t>Mavzu:</a:t>
            </a:r>
            <a:r>
              <a:rPr lang="uz-Latn-UZ" sz="3200" b="1" dirty="0">
                <a:effectLst/>
                <a:latin typeface="Times New Roman" panose="02020603050405020304" pitchFamily="18" charset="0"/>
                <a:ea typeface="Times New Roman" panose="02020603050405020304" pitchFamily="18" charset="0"/>
              </a:rPr>
              <a:t>   </a:t>
            </a:r>
            <a:r>
              <a:rPr lang="uz-Cyrl-UZ" sz="3200" b="1" dirty="0">
                <a:effectLst/>
                <a:latin typeface="Times New Roman" panose="02020603050405020304" pitchFamily="18" charset="0"/>
                <a:ea typeface="Times New Roman" panose="02020603050405020304" pitchFamily="18" charset="0"/>
              </a:rPr>
              <a:t>Transport xizmatlarining turlari va imkoniyatlari.</a:t>
            </a:r>
            <a:endParaRPr lang="ru-RU" sz="3200" dirty="0">
              <a:effectLst/>
              <a:latin typeface="Times New Roman" panose="02020603050405020304" pitchFamily="18" charset="0"/>
              <a:ea typeface="Times New Roman" panose="02020603050405020304" pitchFamily="18" charset="0"/>
            </a:endParaRPr>
          </a:p>
          <a:p>
            <a:pPr algn="ctr"/>
            <a:r>
              <a:rPr lang="uz-Cyrl-UZ" sz="3200" b="1" dirty="0">
                <a:effectLst/>
                <a:latin typeface="Times New Roman" panose="02020603050405020304" pitchFamily="18" charset="0"/>
                <a:ea typeface="Times New Roman" panose="02020603050405020304" pitchFamily="18" charset="0"/>
              </a:rPr>
              <a:t>          Haydovchi va yo‘lovchilarning dam olishini uyushtirish va     </a:t>
            </a:r>
          </a:p>
          <a:p>
            <a:pPr algn="ctr"/>
            <a:r>
              <a:rPr lang="uz-Cyrl-UZ" sz="3200" b="1" dirty="0">
                <a:latin typeface="Times New Roman" panose="02020603050405020304" pitchFamily="18" charset="0"/>
                <a:ea typeface="Times New Roman" panose="02020603050405020304" pitchFamily="18" charset="0"/>
              </a:rPr>
              <a:t>          </a:t>
            </a:r>
            <a:r>
              <a:rPr lang="uz-Cyrl-UZ" sz="3200" b="1" dirty="0">
                <a:effectLst/>
                <a:latin typeface="Times New Roman" panose="02020603050405020304" pitchFamily="18" charset="0"/>
                <a:ea typeface="Times New Roman" panose="02020603050405020304" pitchFamily="18" charset="0"/>
              </a:rPr>
              <a:t>ularga </a:t>
            </a:r>
            <a:r>
              <a:rPr lang="uz-Latn-UZ" sz="3200" b="1" dirty="0">
                <a:effectLst/>
                <a:latin typeface="Times New Roman" panose="02020603050405020304" pitchFamily="18" charset="0"/>
                <a:ea typeface="Times New Roman" panose="02020603050405020304" pitchFamily="18" charset="0"/>
              </a:rPr>
              <a:t>k</a:t>
            </a:r>
            <a:r>
              <a:rPr lang="uz-Cyrl-UZ" sz="3200" b="1" dirty="0">
                <a:effectLst/>
                <a:latin typeface="Times New Roman" panose="02020603050405020304" pitchFamily="18" charset="0"/>
                <a:ea typeface="Times New Roman" panose="02020603050405020304" pitchFamily="18" charset="0"/>
              </a:rPr>
              <a:t>ompleks xizmat qilish asoslari</a:t>
            </a:r>
            <a:endParaRPr lang="ru-RU" sz="3200" dirty="0">
              <a:effectLst/>
              <a:latin typeface="Times New Roman" panose="02020603050405020304" pitchFamily="18" charset="0"/>
              <a:ea typeface="Times New Roman" panose="02020603050405020304" pitchFamily="18" charset="0"/>
            </a:endParaRPr>
          </a:p>
          <a:p>
            <a:pPr algn="ctr"/>
            <a:r>
              <a:rPr lang="uz-Cyrl-UZ" sz="1400" b="1" i="1" u="none" strike="noStrike" dirty="0">
                <a:effectLst/>
                <a:latin typeface="Times New Roman" panose="02020603050405020304" pitchFamily="18" charset="0"/>
                <a:ea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endParaRPr>
          </a:p>
          <a:p>
            <a:pPr algn="ctr"/>
            <a:r>
              <a:rPr lang="uz-Latn-UZ" sz="3200" b="1" dirty="0">
                <a:solidFill>
                  <a:srgbClr val="FF0000"/>
                </a:solidFill>
                <a:effectLst/>
                <a:latin typeface="Times New Roman" panose="02020603050405020304" pitchFamily="18" charset="0"/>
                <a:ea typeface="Times New Roman" panose="02020603050405020304" pitchFamily="18" charset="0"/>
              </a:rPr>
              <a:t>Reja</a:t>
            </a:r>
            <a:r>
              <a:rPr lang="ru-RU" sz="3200" b="1" dirty="0">
                <a:solidFill>
                  <a:srgbClr val="FF0000"/>
                </a:solidFill>
                <a:effectLst/>
                <a:latin typeface="Times New Roman" panose="02020603050405020304" pitchFamily="18" charset="0"/>
                <a:ea typeface="Times New Roman" panose="02020603050405020304" pitchFamily="18" charset="0"/>
              </a:rPr>
              <a:t>   </a:t>
            </a:r>
            <a:endParaRPr lang="ru-RU" sz="1200" dirty="0">
              <a:solidFill>
                <a:srgbClr val="FF0000"/>
              </a:solidFill>
              <a:effectLst/>
              <a:latin typeface="Times New Roman" panose="02020603050405020304" pitchFamily="18" charset="0"/>
              <a:ea typeface="Times New Roman" panose="02020603050405020304" pitchFamily="18" charset="0"/>
            </a:endParaRPr>
          </a:p>
          <a:p>
            <a:pPr indent="449580"/>
            <a:endParaRPr lang="ru-RU" sz="1200" dirty="0">
              <a:solidFill>
                <a:srgbClr val="FF0000"/>
              </a:solidFill>
              <a:latin typeface="Times New Roman" panose="02020603050405020304" pitchFamily="18" charset="0"/>
              <a:ea typeface="Times New Roman" panose="02020603050405020304" pitchFamily="18" charset="0"/>
            </a:endParaRPr>
          </a:p>
          <a:p>
            <a:pPr indent="449580"/>
            <a:r>
              <a:rPr lang="uz-Cyrl-UZ" sz="3200" dirty="0">
                <a:effectLst/>
                <a:latin typeface="Times New Roman" panose="02020603050405020304" pitchFamily="18" charset="0"/>
                <a:ea typeface="Times New Roman" panose="02020603050405020304" pitchFamily="18" charset="0"/>
              </a:rPr>
              <a:t>	</a:t>
            </a:r>
            <a:r>
              <a:rPr lang="uz-Cyrl-UZ" sz="3200" dirty="0">
                <a:solidFill>
                  <a:srgbClr val="FFFF00"/>
                </a:solidFill>
                <a:effectLst/>
                <a:latin typeface="Times New Roman" panose="02020603050405020304" pitchFamily="18" charset="0"/>
                <a:ea typeface="Times New Roman" panose="02020603050405020304" pitchFamily="18" charset="0"/>
              </a:rPr>
              <a:t>1. Transport xizmatlarining turlari. </a:t>
            </a:r>
            <a:endParaRPr lang="ru-RU" sz="3200" dirty="0">
              <a:solidFill>
                <a:srgbClr val="FFFF00"/>
              </a:solidFill>
              <a:effectLst/>
              <a:latin typeface="Times New Roman" panose="02020603050405020304" pitchFamily="18" charset="0"/>
              <a:ea typeface="Times New Roman" panose="02020603050405020304" pitchFamily="18" charset="0"/>
            </a:endParaRPr>
          </a:p>
          <a:p>
            <a:r>
              <a:rPr lang="uz-Cyrl-UZ" sz="3200" dirty="0">
                <a:solidFill>
                  <a:srgbClr val="FFFF00"/>
                </a:solidFill>
                <a:effectLst/>
                <a:latin typeface="Times New Roman" panose="02020603050405020304" pitchFamily="18" charset="0"/>
                <a:ea typeface="Times New Roman" panose="02020603050405020304" pitchFamily="18" charset="0"/>
              </a:rPr>
              <a:t>	2. </a:t>
            </a:r>
            <a:r>
              <a:rPr lang="en-US" sz="3200" dirty="0">
                <a:solidFill>
                  <a:srgbClr val="FFFF00"/>
                </a:solidFill>
                <a:effectLst/>
                <a:latin typeface="Times New Roman" panose="02020603050405020304" pitchFamily="18" charset="0"/>
                <a:ea typeface="Times New Roman" panose="02020603050405020304" pitchFamily="18" charset="0"/>
              </a:rPr>
              <a:t>Transport </a:t>
            </a:r>
            <a:r>
              <a:rPr lang="uz-Cyrl-UZ" sz="3200" dirty="0">
                <a:solidFill>
                  <a:srgbClr val="FFFF00"/>
                </a:solidFill>
                <a:effectLst/>
                <a:latin typeface="Times New Roman" panose="02020603050405020304" pitchFamily="18" charset="0"/>
                <a:ea typeface="Times New Roman" panose="02020603050405020304" pitchFamily="18" charset="0"/>
              </a:rPr>
              <a:t>xizmatlar</a:t>
            </a:r>
            <a:r>
              <a:rPr lang="en-US" sz="3200" dirty="0" err="1">
                <a:solidFill>
                  <a:srgbClr val="FFFF00"/>
                </a:solidFill>
                <a:effectLst/>
                <a:latin typeface="Times New Roman" panose="02020603050405020304" pitchFamily="18" charset="0"/>
                <a:ea typeface="Times New Roman" panose="02020603050405020304" pitchFamily="18" charset="0"/>
              </a:rPr>
              <a:t>ining</a:t>
            </a:r>
            <a:r>
              <a:rPr lang="en-US" sz="3200" dirty="0">
                <a:solidFill>
                  <a:srgbClr val="FFFF00"/>
                </a:solidFill>
                <a:effectLst/>
                <a:latin typeface="Times New Roman" panose="02020603050405020304" pitchFamily="18" charset="0"/>
                <a:ea typeface="Times New Roman" panose="02020603050405020304" pitchFamily="18" charset="0"/>
              </a:rPr>
              <a:t> </a:t>
            </a:r>
            <a:r>
              <a:rPr lang="en-US" sz="3200" dirty="0" err="1">
                <a:solidFill>
                  <a:srgbClr val="FFFF00"/>
                </a:solidFill>
                <a:effectLst/>
                <a:latin typeface="Times New Roman" panose="02020603050405020304" pitchFamily="18" charset="0"/>
                <a:ea typeface="Times New Roman" panose="02020603050405020304" pitchFamily="18" charset="0"/>
              </a:rPr>
              <a:t>vazifalari</a:t>
            </a:r>
            <a:r>
              <a:rPr lang="uz-Cyrl-UZ" sz="3200" dirty="0">
                <a:solidFill>
                  <a:srgbClr val="FFFF00"/>
                </a:solidFill>
                <a:effectLst/>
                <a:latin typeface="Times New Roman" panose="02020603050405020304" pitchFamily="18" charset="0"/>
                <a:ea typeface="Times New Roman" panose="02020603050405020304" pitchFamily="18" charset="0"/>
              </a:rPr>
              <a:t>.</a:t>
            </a:r>
            <a:endParaRPr lang="ru-RU" sz="3200" dirty="0">
              <a:solidFill>
                <a:srgbClr val="FFFF00"/>
              </a:solidFill>
              <a:effectLst/>
              <a:latin typeface="Times New Roman" panose="02020603050405020304" pitchFamily="18" charset="0"/>
              <a:ea typeface="Times New Roman" panose="02020603050405020304" pitchFamily="18" charset="0"/>
            </a:endParaRPr>
          </a:p>
          <a:p>
            <a:r>
              <a:rPr lang="uz-Cyrl-UZ" sz="3200" dirty="0">
                <a:solidFill>
                  <a:srgbClr val="FFFF00"/>
                </a:solidFill>
                <a:effectLst/>
                <a:latin typeface="Times New Roman" panose="02020603050405020304" pitchFamily="18" charset="0"/>
                <a:ea typeface="Times New Roman" panose="02020603050405020304" pitchFamily="18" charset="0"/>
              </a:rPr>
              <a:t>	3. Dam olish va kompleks xizmat ko‘rsatish turlari.</a:t>
            </a:r>
            <a:endParaRPr lang="ru-RU" sz="3200" dirty="0">
              <a:solidFill>
                <a:srgbClr val="FFFF00"/>
              </a:solidFill>
              <a:effectLst/>
              <a:latin typeface="Times New Roman" panose="02020603050405020304" pitchFamily="18" charset="0"/>
              <a:ea typeface="Times New Roman" panose="02020603050405020304" pitchFamily="18" charset="0"/>
            </a:endParaRPr>
          </a:p>
          <a:p>
            <a:r>
              <a:rPr lang="uz-Cyrl-UZ" sz="3200" dirty="0">
                <a:solidFill>
                  <a:srgbClr val="FFFF00"/>
                </a:solidFill>
                <a:effectLst/>
                <a:latin typeface="Times New Roman" panose="02020603050405020304" pitchFamily="18" charset="0"/>
                <a:ea typeface="Times New Roman" panose="02020603050405020304" pitchFamily="18" charset="0"/>
              </a:rPr>
              <a:t>	4. Haydovchining faoliyatiga ta’sir qiladigan omillar.</a:t>
            </a:r>
            <a:endParaRPr lang="ru-RU" sz="3200" dirty="0">
              <a:solidFill>
                <a:srgbClr val="FFFF00"/>
              </a:solidFill>
              <a:effectLst/>
              <a:latin typeface="Times New Roman" panose="02020603050405020304" pitchFamily="18" charset="0"/>
              <a:ea typeface="Times New Roman" panose="02020603050405020304" pitchFamily="18" charset="0"/>
            </a:endParaRPr>
          </a:p>
          <a:p>
            <a:r>
              <a:rPr lang="uz-Cyrl-UZ" sz="3200" dirty="0">
                <a:solidFill>
                  <a:srgbClr val="FFFF00"/>
                </a:solidFill>
                <a:effectLst/>
                <a:latin typeface="Times New Roman" panose="02020603050405020304" pitchFamily="18" charset="0"/>
                <a:ea typeface="Times New Roman" panose="02020603050405020304" pitchFamily="18" charset="0"/>
              </a:rPr>
              <a:t>	5. Yo‘l harakati xizmatida xizmat ko‘rsatish komplekslarning </a:t>
            </a:r>
            <a:endParaRPr lang="ru-RU" sz="3200" dirty="0">
              <a:solidFill>
                <a:srgbClr val="FFFF00"/>
              </a:solidFill>
              <a:effectLst/>
              <a:latin typeface="Times New Roman" panose="02020603050405020304" pitchFamily="18" charset="0"/>
              <a:ea typeface="Times New Roman" panose="02020603050405020304" pitchFamily="18" charset="0"/>
            </a:endParaRPr>
          </a:p>
          <a:p>
            <a:r>
              <a:rPr lang="uz-Cyrl-UZ" sz="3200" dirty="0">
                <a:solidFill>
                  <a:srgbClr val="FFFF00"/>
                </a:solidFill>
                <a:effectLst/>
                <a:latin typeface="Times New Roman" panose="02020603050405020304" pitchFamily="18" charset="0"/>
                <a:ea typeface="Times New Roman" panose="02020603050405020304" pitchFamily="18" charset="0"/>
              </a:rPr>
              <a:t>              ahamiyati.</a:t>
            </a:r>
            <a:endParaRPr lang="ru-RU" sz="32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83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A3F320-819E-4688-89BE-B7B3A24A9F59}"/>
              </a:ext>
            </a:extLst>
          </p:cNvPr>
          <p:cNvSpPr txBox="1"/>
          <p:nvPr/>
        </p:nvSpPr>
        <p:spPr>
          <a:xfrm>
            <a:off x="315685" y="360793"/>
            <a:ext cx="11560629" cy="1200329"/>
          </a:xfrm>
          <a:prstGeom prst="rect">
            <a:avLst/>
          </a:prstGeom>
          <a:noFill/>
        </p:spPr>
        <p:txBody>
          <a:bodyPr wrap="square">
            <a:spAutoFit/>
          </a:bodyPr>
          <a:lstStyle/>
          <a:p>
            <a:pPr indent="449580" algn="just"/>
            <a:r>
              <a:rPr lang="en-US" sz="2400" dirty="0" err="1">
                <a:solidFill>
                  <a:srgbClr val="7030A0"/>
                </a:solidFill>
                <a:effectLst/>
                <a:latin typeface="Times New Roman" panose="02020603050405020304" pitchFamily="18" charset="0"/>
                <a:ea typeface="Times New Roman" panose="02020603050405020304" pitchFamily="18" charset="0"/>
              </a:rPr>
              <a:t>Respublikada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xalq</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xo‘jaligining</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sanoat</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qishloq</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xo‘jaligi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qurilish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suv</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xo‘jaligi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aloqa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savdo</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sog‘liqni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saqlash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kommunal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xo‘jaligi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madaniyat</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mudofaa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va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boshqa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tarmoqlarda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ixtisoslashtirilgan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yirik</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avtotransport</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korxonalari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mavjud</a:t>
            </a:r>
            <a:r>
              <a:rPr lang="en-US" sz="2400" dirty="0">
                <a:solidFill>
                  <a:srgbClr val="7030A0"/>
                </a:solidFill>
                <a:effectLst/>
                <a:latin typeface="Times New Roman" panose="02020603050405020304" pitchFamily="18" charset="0"/>
                <a:ea typeface="Times New Roman" panose="02020603050405020304" pitchFamily="18" charset="0"/>
              </a:rPr>
              <a:t>.</a:t>
            </a:r>
            <a:endParaRPr lang="ru-RU" sz="2400" dirty="0">
              <a:solidFill>
                <a:srgbClr val="7030A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A3D3890-7B28-4CD3-ABEC-22E5A96BBA77}"/>
              </a:ext>
            </a:extLst>
          </p:cNvPr>
          <p:cNvSpPr txBox="1"/>
          <p:nvPr/>
        </p:nvSpPr>
        <p:spPr>
          <a:xfrm>
            <a:off x="315685" y="1561122"/>
            <a:ext cx="11560629" cy="3046988"/>
          </a:xfrm>
          <a:prstGeom prst="rect">
            <a:avLst/>
          </a:prstGeom>
          <a:noFill/>
        </p:spPr>
        <p:txBody>
          <a:bodyPr wrap="square">
            <a:spAutoFit/>
          </a:bodyPr>
          <a:lstStyle/>
          <a:p>
            <a:pPr algn="just"/>
            <a:r>
              <a:rPr lang="uz-Latn-UZ"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Umumiy</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foydalaniladigan</a:t>
            </a:r>
            <a:r>
              <a:rPr lang="en-US" sz="2400" dirty="0">
                <a:solidFill>
                  <a:srgbClr val="00B050"/>
                </a:solidFill>
                <a:effectLst/>
                <a:latin typeface="Times New Roman" panose="02020603050405020304" pitchFamily="18" charset="0"/>
                <a:ea typeface="Times New Roman" panose="02020603050405020304" pitchFamily="18" charset="0"/>
              </a:rPr>
              <a:t> yuk </a:t>
            </a:r>
            <a:r>
              <a:rPr lang="en-US" sz="2400" dirty="0" err="1">
                <a:solidFill>
                  <a:srgbClr val="00B050"/>
                </a:solidFill>
                <a:effectLst/>
                <a:latin typeface="Times New Roman" panose="02020603050405020304" pitchFamily="18" charset="0"/>
                <a:ea typeface="Times New Roman" panose="02020603050405020304" pitchFamily="18" charset="0"/>
              </a:rPr>
              <a:t>va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yo‘lovchilar</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tashuvchi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avtomobil</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transportining</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yirik</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korxonalari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Uzavtotransport</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davlat</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xissadorlik</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korporatsiyasi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tarkibiga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kiradi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Korporatsiya</a:t>
            </a:r>
            <a:r>
              <a:rPr lang="en-US" sz="2400" dirty="0">
                <a:solidFill>
                  <a:srgbClr val="00B050"/>
                </a:solidFill>
                <a:effectLst/>
                <a:latin typeface="Times New Roman" panose="02020603050405020304" pitchFamily="18" charset="0"/>
                <a:ea typeface="Times New Roman" panose="02020603050405020304" pitchFamily="18" charset="0"/>
              </a:rPr>
              <a:t> 1993 </a:t>
            </a:r>
            <a:r>
              <a:rPr lang="en-US" sz="2400" dirty="0" err="1">
                <a:solidFill>
                  <a:srgbClr val="00B050"/>
                </a:solidFill>
                <a:effectLst/>
                <a:latin typeface="Times New Roman" panose="02020603050405020304" pitchFamily="18" charset="0"/>
                <a:ea typeface="Times New Roman" panose="02020603050405020304" pitchFamily="18" charset="0"/>
              </a:rPr>
              <a:t>yil</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yanvarda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tashkil</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etilgan</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Korporatsiya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tarkibiga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xissadorlik</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jamiyatlariga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aylantirilgan</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yo‘lovchi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tashishni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amalga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oshiradigan</a:t>
            </a:r>
            <a:r>
              <a:rPr lang="en-US" sz="2400" dirty="0">
                <a:solidFill>
                  <a:srgbClr val="00B050"/>
                </a:solidFill>
                <a:effectLst/>
                <a:latin typeface="Times New Roman" panose="02020603050405020304" pitchFamily="18" charset="0"/>
                <a:ea typeface="Times New Roman" panose="02020603050405020304" pitchFamily="18" charset="0"/>
              </a:rPr>
              <a:t> 99 ta, yuk </a:t>
            </a:r>
            <a:r>
              <a:rPr lang="en-US" sz="2400" dirty="0" err="1">
                <a:solidFill>
                  <a:srgbClr val="00B050"/>
                </a:solidFill>
                <a:effectLst/>
                <a:latin typeface="Times New Roman" panose="02020603050405020304" pitchFamily="18" charset="0"/>
                <a:ea typeface="Times New Roman" panose="02020603050405020304" pitchFamily="18" charset="0"/>
              </a:rPr>
              <a:t>tashish</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bilan</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shug‘ullanadigan</a:t>
            </a:r>
            <a:r>
              <a:rPr lang="en-US" sz="2400" dirty="0">
                <a:solidFill>
                  <a:srgbClr val="00B050"/>
                </a:solidFill>
                <a:effectLst/>
                <a:latin typeface="Times New Roman" panose="02020603050405020304" pitchFamily="18" charset="0"/>
                <a:ea typeface="Times New Roman" panose="02020603050405020304" pitchFamily="18" charset="0"/>
              </a:rPr>
              <a:t> 99 ta </a:t>
            </a:r>
            <a:r>
              <a:rPr lang="en-US" sz="2400" dirty="0" err="1">
                <a:solidFill>
                  <a:srgbClr val="00B050"/>
                </a:solidFill>
                <a:effectLst/>
                <a:latin typeface="Times New Roman" panose="02020603050405020304" pitchFamily="18" charset="0"/>
                <a:ea typeface="Times New Roman" panose="02020603050405020304" pitchFamily="18" charset="0"/>
              </a:rPr>
              <a:t>va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aralash</a:t>
            </a:r>
            <a:r>
              <a:rPr lang="en-US" sz="2400" dirty="0">
                <a:solidFill>
                  <a:srgbClr val="00B050"/>
                </a:solidFill>
                <a:effectLst/>
                <a:latin typeface="Times New Roman" panose="02020603050405020304" pitchFamily="18" charset="0"/>
                <a:ea typeface="Times New Roman" panose="02020603050405020304" pitchFamily="18" charset="0"/>
              </a:rPr>
              <a:t> 67 ta </a:t>
            </a:r>
            <a:r>
              <a:rPr lang="en-US" sz="2400" dirty="0" err="1">
                <a:solidFill>
                  <a:srgbClr val="00B050"/>
                </a:solidFill>
                <a:effectLst/>
                <a:latin typeface="Times New Roman" panose="02020603050405020304" pitchFamily="18" charset="0"/>
                <a:ea typeface="Times New Roman" panose="02020603050405020304" pitchFamily="18" charset="0"/>
              </a:rPr>
              <a:t>avtokorxonalar</a:t>
            </a:r>
            <a:r>
              <a:rPr lang="en-US" sz="2400" dirty="0">
                <a:solidFill>
                  <a:srgbClr val="00B050"/>
                </a:solidFill>
                <a:effectLst/>
                <a:latin typeface="Times New Roman" panose="02020603050405020304" pitchFamily="18" charset="0"/>
                <a:ea typeface="Times New Roman" panose="02020603050405020304" pitchFamily="18" charset="0"/>
              </a:rPr>
              <a:t> bor. Bu </a:t>
            </a:r>
            <a:r>
              <a:rPr lang="en-US" sz="2400" dirty="0" err="1">
                <a:solidFill>
                  <a:srgbClr val="00B050"/>
                </a:solidFill>
                <a:effectLst/>
                <a:latin typeface="Times New Roman" panose="02020603050405020304" pitchFamily="18" charset="0"/>
                <a:ea typeface="Times New Roman" panose="02020603050405020304" pitchFamily="18" charset="0"/>
              </a:rPr>
              <a:t>avtokorxonalarda</a:t>
            </a:r>
            <a:r>
              <a:rPr lang="en-US" sz="2400" dirty="0">
                <a:solidFill>
                  <a:srgbClr val="00B050"/>
                </a:solidFill>
                <a:effectLst/>
                <a:latin typeface="Times New Roman" panose="02020603050405020304" pitchFamily="18" charset="0"/>
                <a:ea typeface="Times New Roman" panose="02020603050405020304" pitchFamily="18" charset="0"/>
              </a:rPr>
              <a:t> 14 </a:t>
            </a:r>
            <a:r>
              <a:rPr lang="en-US" sz="2400" dirty="0" err="1">
                <a:solidFill>
                  <a:srgbClr val="00B050"/>
                </a:solidFill>
                <a:effectLst/>
                <a:latin typeface="Times New Roman" panose="02020603050405020304" pitchFamily="18" charset="0"/>
                <a:ea typeface="Times New Roman" panose="02020603050405020304" pitchFamily="18" charset="0"/>
              </a:rPr>
              <a:t>mingdan</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ortiq</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avtobus</a:t>
            </a:r>
            <a:r>
              <a:rPr lang="en-US" sz="2400" dirty="0">
                <a:solidFill>
                  <a:srgbClr val="00B050"/>
                </a:solidFill>
                <a:effectLst/>
                <a:latin typeface="Times New Roman" panose="02020603050405020304" pitchFamily="18" charset="0"/>
                <a:ea typeface="Times New Roman" panose="02020603050405020304" pitchFamily="18" charset="0"/>
              </a:rPr>
              <a:t>, 24,6 </a:t>
            </a:r>
            <a:r>
              <a:rPr lang="en-US" sz="2400" dirty="0" err="1">
                <a:solidFill>
                  <a:srgbClr val="00B050"/>
                </a:solidFill>
                <a:effectLst/>
                <a:latin typeface="Times New Roman" panose="02020603050405020304" pitchFamily="18" charset="0"/>
                <a:ea typeface="Times New Roman" panose="02020603050405020304" pitchFamily="18" charset="0"/>
              </a:rPr>
              <a:t>ming</a:t>
            </a:r>
            <a:r>
              <a:rPr lang="en-US" sz="2400" dirty="0">
                <a:solidFill>
                  <a:srgbClr val="00B050"/>
                </a:solidFill>
                <a:effectLst/>
                <a:latin typeface="Times New Roman" panose="02020603050405020304" pitchFamily="18" charset="0"/>
                <a:ea typeface="Times New Roman" panose="02020603050405020304" pitchFamily="18" charset="0"/>
              </a:rPr>
              <a:t> yuk </a:t>
            </a:r>
            <a:r>
              <a:rPr lang="en-US" sz="2400" dirty="0" err="1">
                <a:solidFill>
                  <a:srgbClr val="00B050"/>
                </a:solidFill>
                <a:effectLst/>
                <a:latin typeface="Times New Roman" panose="02020603050405020304" pitchFamily="18" charset="0"/>
                <a:ea typeface="Times New Roman" panose="02020603050405020304" pitchFamily="18" charset="0"/>
              </a:rPr>
              <a:t>avtomobili</a:t>
            </a:r>
            <a:r>
              <a:rPr lang="en-US" sz="2400" dirty="0">
                <a:solidFill>
                  <a:srgbClr val="00B050"/>
                </a:solidFill>
                <a:effectLst/>
                <a:latin typeface="Times New Roman" panose="02020603050405020304" pitchFamily="18" charset="0"/>
                <a:ea typeface="Times New Roman" panose="02020603050405020304" pitchFamily="18" charset="0"/>
              </a:rPr>
              <a:t> (10 </a:t>
            </a:r>
            <a:r>
              <a:rPr lang="en-US" sz="2400" dirty="0" err="1">
                <a:solidFill>
                  <a:srgbClr val="00B050"/>
                </a:solidFill>
                <a:effectLst/>
                <a:latin typeface="Times New Roman" panose="02020603050405020304" pitchFamily="18" charset="0"/>
                <a:ea typeface="Times New Roman" panose="02020603050405020304" pitchFamily="18" charset="0"/>
              </a:rPr>
              <a:t>mingga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yaqini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o‘zi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ag‘daruvchi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mashinalar</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bo‘lib</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ularda</a:t>
            </a:r>
            <a:r>
              <a:rPr lang="en-US" sz="2400" dirty="0">
                <a:solidFill>
                  <a:srgbClr val="00B050"/>
                </a:solidFill>
                <a:effectLst/>
                <a:latin typeface="Times New Roman" panose="02020603050405020304" pitchFamily="18" charset="0"/>
                <a:ea typeface="Times New Roman" panose="02020603050405020304" pitchFamily="18" charset="0"/>
              </a:rPr>
              <a:t> 1999 </a:t>
            </a:r>
            <a:r>
              <a:rPr lang="en-US" sz="2400" dirty="0" err="1">
                <a:solidFill>
                  <a:srgbClr val="00B050"/>
                </a:solidFill>
                <a:effectLst/>
                <a:latin typeface="Times New Roman" panose="02020603050405020304" pitchFamily="18" charset="0"/>
                <a:ea typeface="Times New Roman" panose="02020603050405020304" pitchFamily="18" charset="0"/>
              </a:rPr>
              <a:t>yili</a:t>
            </a:r>
            <a:r>
              <a:rPr lang="en-US" sz="2400" dirty="0">
                <a:solidFill>
                  <a:srgbClr val="00B050"/>
                </a:solidFill>
                <a:effectLst/>
                <a:latin typeface="Times New Roman" panose="02020603050405020304" pitchFamily="18" charset="0"/>
                <a:ea typeface="Times New Roman" panose="02020603050405020304" pitchFamily="18" charset="0"/>
              </a:rPr>
              <a:t> 220,6 </a:t>
            </a:r>
            <a:r>
              <a:rPr lang="en-US" sz="2400" dirty="0" err="1">
                <a:solidFill>
                  <a:srgbClr val="00B050"/>
                </a:solidFill>
                <a:effectLst/>
                <a:latin typeface="Times New Roman" panose="02020603050405020304" pitchFamily="18" charset="0"/>
                <a:ea typeface="Times New Roman" panose="02020603050405020304" pitchFamily="18" charset="0"/>
              </a:rPr>
              <a:t>mln</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tonnaga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yaqin</a:t>
            </a:r>
            <a:r>
              <a:rPr lang="en-US" sz="2400" dirty="0">
                <a:solidFill>
                  <a:srgbClr val="00B050"/>
                </a:solidFill>
                <a:effectLst/>
                <a:latin typeface="Times New Roman" panose="02020603050405020304" pitchFamily="18" charset="0"/>
                <a:ea typeface="Times New Roman" panose="02020603050405020304" pitchFamily="18" charset="0"/>
              </a:rPr>
              <a:t> yuk </a:t>
            </a:r>
            <a:r>
              <a:rPr lang="en-US" sz="2400" dirty="0" err="1">
                <a:solidFill>
                  <a:srgbClr val="00B050"/>
                </a:solidFill>
                <a:effectLst/>
                <a:latin typeface="Times New Roman" panose="02020603050405020304" pitchFamily="18" charset="0"/>
                <a:ea typeface="Times New Roman" panose="02020603050405020304" pitchFamily="18" charset="0"/>
              </a:rPr>
              <a:t>tashildi</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jami</a:t>
            </a:r>
            <a:r>
              <a:rPr lang="en-US" sz="2400" dirty="0">
                <a:solidFill>
                  <a:srgbClr val="00B050"/>
                </a:solidFill>
                <a:effectLst/>
                <a:latin typeface="Times New Roman" panose="02020603050405020304" pitchFamily="18" charset="0"/>
                <a:ea typeface="Times New Roman" panose="02020603050405020304" pitchFamily="18" charset="0"/>
              </a:rPr>
              <a:t> transport </a:t>
            </a:r>
            <a:r>
              <a:rPr lang="en-US" sz="2400" dirty="0" err="1">
                <a:solidFill>
                  <a:srgbClr val="00B050"/>
                </a:solidFill>
                <a:effectLst/>
                <a:latin typeface="Times New Roman" panose="02020603050405020304" pitchFamily="18" charset="0"/>
                <a:ea typeface="Times New Roman" panose="02020603050405020304" pitchFamily="18" charset="0"/>
              </a:rPr>
              <a:t>turlarida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tashilgan</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umumiy</a:t>
            </a:r>
            <a:r>
              <a:rPr lang="en-US" sz="2400" dirty="0">
                <a:solidFill>
                  <a:srgbClr val="00B050"/>
                </a:solidFill>
                <a:effectLst/>
                <a:latin typeface="Times New Roman" panose="02020603050405020304" pitchFamily="18" charset="0"/>
                <a:ea typeface="Times New Roman" panose="02020603050405020304" pitchFamily="18" charset="0"/>
              </a:rPr>
              <a:t> yuk </a:t>
            </a:r>
            <a:r>
              <a:rPr lang="en-US" sz="2400" dirty="0" err="1">
                <a:solidFill>
                  <a:srgbClr val="00B050"/>
                </a:solidFill>
                <a:effectLst/>
                <a:latin typeface="Times New Roman" panose="02020603050405020304" pitchFamily="18" charset="0"/>
                <a:ea typeface="Times New Roman" panose="02020603050405020304" pitchFamily="18" charset="0"/>
              </a:rPr>
              <a:t>hajmining</a:t>
            </a:r>
            <a:r>
              <a:rPr lang="en-US" sz="2400" dirty="0">
                <a:solidFill>
                  <a:srgbClr val="00B050"/>
                </a:solidFill>
                <a:effectLst/>
                <a:latin typeface="Times New Roman" panose="02020603050405020304" pitchFamily="18" charset="0"/>
                <a:ea typeface="Times New Roman" panose="02020603050405020304" pitchFamily="18" charset="0"/>
              </a:rPr>
              <a:t> 24,7% </a:t>
            </a:r>
            <a:r>
              <a:rPr lang="en-US" sz="2400" dirty="0" err="1">
                <a:solidFill>
                  <a:srgbClr val="00B050"/>
                </a:solidFill>
                <a:effectLst/>
                <a:latin typeface="Times New Roman" panose="02020603050405020304" pitchFamily="18" charset="0"/>
                <a:ea typeface="Times New Roman" panose="02020603050405020304" pitchFamily="18" charset="0"/>
              </a:rPr>
              <a:t>avtomobil</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transportida</a:t>
            </a:r>
            <a:r>
              <a:rPr lang="en-US" sz="2400" dirty="0">
                <a:solidFill>
                  <a:srgbClr val="00B050"/>
                </a:solidFill>
                <a:effectLst/>
                <a:latin typeface="Times New Roman" panose="02020603050405020304" pitchFamily="18" charset="0"/>
                <a:ea typeface="Times New Roman" panose="02020603050405020304" pitchFamily="18" charset="0"/>
              </a:rPr>
              <a:t> </a:t>
            </a:r>
            <a:r>
              <a:rPr lang="en-US" sz="2400" dirty="0" err="1">
                <a:solidFill>
                  <a:srgbClr val="00B050"/>
                </a:solidFill>
                <a:effectLst/>
                <a:latin typeface="Times New Roman" panose="02020603050405020304" pitchFamily="18" charset="0"/>
                <a:ea typeface="Times New Roman" panose="02020603050405020304" pitchFamily="18" charset="0"/>
              </a:rPr>
              <a:t>tashilgan</a:t>
            </a:r>
            <a:r>
              <a:rPr lang="en-US" sz="2400" dirty="0">
                <a:solidFill>
                  <a:srgbClr val="00B050"/>
                </a:solidFill>
                <a:effectLst/>
                <a:latin typeface="Times New Roman" panose="02020603050405020304" pitchFamily="18" charset="0"/>
                <a:ea typeface="Times New Roman" panose="02020603050405020304" pitchFamily="18" charset="0"/>
              </a:rPr>
              <a:t>.).</a:t>
            </a:r>
            <a:endParaRPr lang="ru-RU" sz="2400" dirty="0">
              <a:solidFill>
                <a:srgbClr val="00B05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EAEFCD4-68E6-479D-A1BA-E00BA31BECE6}"/>
              </a:ext>
            </a:extLst>
          </p:cNvPr>
          <p:cNvSpPr txBox="1"/>
          <p:nvPr/>
        </p:nvSpPr>
        <p:spPr>
          <a:xfrm>
            <a:off x="315684" y="4608110"/>
            <a:ext cx="11560629" cy="1938992"/>
          </a:xfrm>
          <a:prstGeom prst="rect">
            <a:avLst/>
          </a:prstGeom>
          <a:noFill/>
        </p:spPr>
        <p:txBody>
          <a:bodyPr wrap="square">
            <a:spAutoFit/>
          </a:bodyPr>
          <a:lstStyle/>
          <a:p>
            <a:pPr algn="just"/>
            <a:r>
              <a:rPr lang="uz-Latn-UZ"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Korporatsiyaning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O‘ztashishtrans</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savdo</a:t>
            </a:r>
            <a:r>
              <a:rPr lang="en-US" sz="2400" dirty="0">
                <a:solidFill>
                  <a:srgbClr val="002060"/>
                </a:solidFill>
                <a:effectLst/>
                <a:latin typeface="Times New Roman" panose="02020603050405020304" pitchFamily="18" charset="0"/>
                <a:ea typeface="Times New Roman" panose="02020603050405020304" pitchFamily="18" charset="0"/>
              </a:rPr>
              <a:t> transport </a:t>
            </a:r>
            <a:r>
              <a:rPr lang="en-US" sz="2400" dirty="0" err="1">
                <a:solidFill>
                  <a:srgbClr val="002060"/>
                </a:solidFill>
                <a:effectLst/>
                <a:latin typeface="Times New Roman" panose="02020603050405020304" pitchFamily="18" charset="0"/>
                <a:ea typeface="Times New Roman" panose="02020603050405020304" pitchFamily="18" charset="0"/>
              </a:rPr>
              <a:t>birlashmasi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O‘zbekavtotur</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firmasi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xalqaro</a:t>
            </a:r>
            <a:r>
              <a:rPr lang="en-US" sz="2400" dirty="0">
                <a:solidFill>
                  <a:srgbClr val="002060"/>
                </a:solidFill>
                <a:effectLst/>
                <a:latin typeface="Times New Roman" panose="02020603050405020304" pitchFamily="18" charset="0"/>
                <a:ea typeface="Times New Roman" panose="02020603050405020304" pitchFamily="18" charset="0"/>
              </a:rPr>
              <a:t> yuk </a:t>
            </a:r>
            <a:r>
              <a:rPr lang="en-US" sz="2400" dirty="0" err="1">
                <a:solidFill>
                  <a:srgbClr val="002060"/>
                </a:solidFill>
                <a:effectLst/>
                <a:latin typeface="Times New Roman" panose="02020603050405020304" pitchFamily="18" charset="0"/>
                <a:ea typeface="Times New Roman" panose="02020603050405020304" pitchFamily="18" charset="0"/>
              </a:rPr>
              <a:t>tashish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yo‘lovchilari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qatnoviga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xizmat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ko‘rsatadi</a:t>
            </a:r>
            <a:r>
              <a:rPr lang="en-US" sz="2400" dirty="0">
                <a:solidFill>
                  <a:srgbClr val="002060"/>
                </a:solidFill>
                <a:effectLst/>
                <a:latin typeface="Times New Roman" panose="02020603050405020304" pitchFamily="18" charset="0"/>
                <a:ea typeface="Times New Roman" panose="02020603050405020304" pitchFamily="18" charset="0"/>
              </a:rPr>
              <a:t>. 1999 </a:t>
            </a:r>
            <a:r>
              <a:rPr lang="en-US" sz="2400" dirty="0" err="1">
                <a:solidFill>
                  <a:srgbClr val="002060"/>
                </a:solidFill>
                <a:effectLst/>
                <a:latin typeface="Times New Roman" panose="02020603050405020304" pitchFamily="18" charset="0"/>
                <a:ea typeface="Times New Roman" panose="02020603050405020304" pitchFamily="18" charset="0"/>
              </a:rPr>
              <a:t>yil</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Avstriya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Germaniya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Eron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Xitoy</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Turkiya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boshqa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mamlakatlarga</a:t>
            </a:r>
            <a:r>
              <a:rPr lang="en-US" sz="2400" dirty="0">
                <a:solidFill>
                  <a:srgbClr val="002060"/>
                </a:solidFill>
                <a:effectLst/>
                <a:latin typeface="Times New Roman" panose="02020603050405020304" pitchFamily="18" charset="0"/>
                <a:ea typeface="Times New Roman" panose="02020603050405020304" pitchFamily="18" charset="0"/>
              </a:rPr>
              <a:t> 16 </a:t>
            </a:r>
            <a:r>
              <a:rPr lang="en-US" sz="2400" dirty="0" err="1">
                <a:solidFill>
                  <a:srgbClr val="002060"/>
                </a:solidFill>
                <a:effectLst/>
                <a:latin typeface="Times New Roman" panose="02020603050405020304" pitchFamily="18" charset="0"/>
                <a:ea typeface="Times New Roman" panose="02020603050405020304" pitchFamily="18" charset="0"/>
              </a:rPr>
              <a:t>ming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tonna</a:t>
            </a:r>
            <a:r>
              <a:rPr lang="en-US" sz="2400" dirty="0">
                <a:solidFill>
                  <a:srgbClr val="002060"/>
                </a:solidFill>
                <a:effectLst/>
                <a:latin typeface="Times New Roman" panose="02020603050405020304" pitchFamily="18" charset="0"/>
                <a:ea typeface="Times New Roman" panose="02020603050405020304" pitchFamily="18" charset="0"/>
              </a:rPr>
              <a:t> yuk </a:t>
            </a:r>
            <a:r>
              <a:rPr lang="en-US" sz="2400" dirty="0" err="1">
                <a:solidFill>
                  <a:srgbClr val="002060"/>
                </a:solidFill>
                <a:effectLst/>
                <a:latin typeface="Times New Roman" panose="02020603050405020304" pitchFamily="18" charset="0"/>
                <a:ea typeface="Times New Roman" panose="02020603050405020304" pitchFamily="18" charset="0"/>
              </a:rPr>
              <a:t>yetkazib</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berildi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Keyingi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yillarda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korporatsiya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aholiga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avtotransport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xizmati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ko‘rsatishi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rivojlanmokda</a:t>
            </a:r>
            <a:r>
              <a:rPr lang="en-US" sz="1800" dirty="0">
                <a:solidFill>
                  <a:srgbClr val="002060"/>
                </a:solidFill>
                <a:effectLst/>
                <a:latin typeface="Times New Roman" panose="02020603050405020304" pitchFamily="18" charset="0"/>
                <a:ea typeface="Times New Roman" panose="02020603050405020304" pitchFamily="18" charset="0"/>
              </a:rPr>
              <a:t>. </a:t>
            </a:r>
            <a:endParaRPr lang="ru-RU" dirty="0">
              <a:solidFill>
                <a:srgbClr val="002060"/>
              </a:solidFill>
            </a:endParaRPr>
          </a:p>
        </p:txBody>
      </p:sp>
    </p:spTree>
    <p:extLst>
      <p:ext uri="{BB962C8B-B14F-4D97-AF65-F5344CB8AC3E}">
        <p14:creationId xmlns:p14="http://schemas.microsoft.com/office/powerpoint/2010/main" val="345524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AA7E8C-A76A-4225-87AE-2A5D63EE2547}"/>
              </a:ext>
            </a:extLst>
          </p:cNvPr>
          <p:cNvSpPr txBox="1"/>
          <p:nvPr/>
        </p:nvSpPr>
        <p:spPr>
          <a:xfrm>
            <a:off x="348343" y="40749"/>
            <a:ext cx="11495314" cy="4955203"/>
          </a:xfrm>
          <a:prstGeom prst="rect">
            <a:avLst/>
          </a:prstGeom>
          <a:noFill/>
        </p:spPr>
        <p:txBody>
          <a:bodyPr wrap="square">
            <a:spAutoFit/>
          </a:bodyPr>
          <a:lstStyle/>
          <a:p>
            <a:pPr algn="ctr"/>
            <a:r>
              <a:rPr lang="en-US" sz="2800" b="1" i="1" dirty="0">
                <a:solidFill>
                  <a:srgbClr val="000000"/>
                </a:solidFill>
                <a:effectLst/>
                <a:latin typeface="Times New Roman" panose="02020603050405020304" pitchFamily="18" charset="0"/>
                <a:ea typeface="Times New Roman" panose="02020603050405020304" pitchFamily="18" charset="0"/>
              </a:rPr>
              <a:t>Temir </a:t>
            </a:r>
            <a:r>
              <a:rPr lang="en-US" sz="2800" b="1" i="1" dirty="0" err="1">
                <a:solidFill>
                  <a:srgbClr val="000000"/>
                </a:solidFill>
                <a:effectLst/>
                <a:latin typeface="Times New Roman" panose="02020603050405020304" pitchFamily="18" charset="0"/>
                <a:ea typeface="Times New Roman" panose="02020603050405020304" pitchFamily="18" charset="0"/>
              </a:rPr>
              <a:t>yo‘l</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transporti</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ru-RU" sz="2800" b="1" dirty="0">
              <a:effectLst/>
              <a:latin typeface="Times New Roman" panose="02020603050405020304" pitchFamily="18" charset="0"/>
              <a:ea typeface="Times New Roman" panose="02020603050405020304" pitchFamily="18" charset="0"/>
            </a:endParaRPr>
          </a:p>
          <a:p>
            <a:pPr indent="449580" algn="just"/>
            <a:r>
              <a:rPr lang="en-US" sz="2300" dirty="0" err="1">
                <a:solidFill>
                  <a:srgbClr val="002060"/>
                </a:solidFill>
                <a:effectLst/>
                <a:latin typeface="Times New Roman" panose="02020603050405020304" pitchFamily="18" charset="0"/>
                <a:ea typeface="Times New Roman" panose="02020603050405020304" pitchFamily="18" charset="0"/>
              </a:rPr>
              <a:t>Xalq</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xo‘jaligida</a:t>
            </a:r>
            <a:r>
              <a:rPr lang="en-US" sz="2300" dirty="0">
                <a:solidFill>
                  <a:srgbClr val="002060"/>
                </a:solidFill>
                <a:effectLst/>
                <a:latin typeface="Times New Roman" panose="02020603050405020304" pitchFamily="18" charset="0"/>
                <a:ea typeface="Times New Roman" panose="02020603050405020304" pitchFamily="18" charset="0"/>
              </a:rPr>
              <a:t> temir </a:t>
            </a:r>
            <a:r>
              <a:rPr lang="en-US" sz="2300" dirty="0" err="1">
                <a:solidFill>
                  <a:srgbClr val="002060"/>
                </a:solidFill>
                <a:effectLst/>
                <a:latin typeface="Times New Roman" panose="02020603050405020304" pitchFamily="18" charset="0"/>
                <a:ea typeface="Times New Roman" panose="02020603050405020304" pitchFamily="18" charset="0"/>
              </a:rPr>
              <a:t>yo‘l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transportining</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yo‘lovchilar</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hamda</a:t>
            </a:r>
            <a:r>
              <a:rPr lang="en-US" sz="2300" dirty="0">
                <a:solidFill>
                  <a:srgbClr val="002060"/>
                </a:solidFill>
                <a:effectLst/>
                <a:latin typeface="Times New Roman" panose="02020603050405020304" pitchFamily="18" charset="0"/>
                <a:ea typeface="Times New Roman" panose="02020603050405020304" pitchFamily="18" charset="0"/>
              </a:rPr>
              <a:t> yuk </a:t>
            </a:r>
            <a:r>
              <a:rPr lang="en-US" sz="2300" dirty="0" err="1">
                <a:solidFill>
                  <a:srgbClr val="002060"/>
                </a:solidFill>
                <a:effectLst/>
                <a:latin typeface="Times New Roman" panose="02020603050405020304" pitchFamily="18" charset="0"/>
                <a:ea typeface="Times New Roman" panose="02020603050405020304" pitchFamily="18" charset="0"/>
              </a:rPr>
              <a:t>tashishda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salmog‘i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katta</a:t>
            </a:r>
            <a:r>
              <a:rPr lang="en-US" sz="2300" dirty="0">
                <a:solidFill>
                  <a:srgbClr val="002060"/>
                </a:solidFill>
                <a:effectLst/>
                <a:latin typeface="Times New Roman" panose="02020603050405020304" pitchFamily="18" charset="0"/>
                <a:ea typeface="Times New Roman" panose="02020603050405020304" pitchFamily="18" charset="0"/>
              </a:rPr>
              <a:t>. Respublika temir </a:t>
            </a:r>
            <a:r>
              <a:rPr lang="en-US" sz="2300" dirty="0" err="1">
                <a:solidFill>
                  <a:srgbClr val="002060"/>
                </a:solidFill>
                <a:effectLst/>
                <a:latin typeface="Times New Roman" panose="02020603050405020304" pitchFamily="18" charset="0"/>
                <a:ea typeface="Times New Roman" panose="02020603050405020304" pitchFamily="18" charset="0"/>
              </a:rPr>
              <a:t>yo‘l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transporti</a:t>
            </a:r>
            <a:r>
              <a:rPr lang="en-US" sz="2300" dirty="0">
                <a:solidFill>
                  <a:srgbClr val="002060"/>
                </a:solidFill>
                <a:effectLst/>
                <a:latin typeface="Times New Roman" panose="02020603050405020304" pitchFamily="18" charset="0"/>
                <a:ea typeface="Times New Roman" panose="02020603050405020304" pitchFamily="18" charset="0"/>
              </a:rPr>
              <a:t> MDH </a:t>
            </a:r>
            <a:r>
              <a:rPr lang="en-US" sz="2300" dirty="0" err="1">
                <a:solidFill>
                  <a:srgbClr val="002060"/>
                </a:solidFill>
                <a:effectLst/>
                <a:latin typeface="Times New Roman" panose="02020603050405020304" pitchFamily="18" charset="0"/>
                <a:ea typeface="Times New Roman" panose="02020603050405020304" pitchFamily="18" charset="0"/>
              </a:rPr>
              <a:t>doirasidagi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qo‘shni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davlatlar</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bilan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iqtisodiy</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aloqalarni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amalga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oshirishda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muhim</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o‘rinda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turadi</a:t>
            </a:r>
            <a:r>
              <a:rPr lang="en-US" sz="2300" dirty="0">
                <a:solidFill>
                  <a:srgbClr val="002060"/>
                </a:solidFill>
                <a:effectLst/>
                <a:latin typeface="Times New Roman" panose="02020603050405020304" pitchFamily="18" charset="0"/>
                <a:ea typeface="Times New Roman" panose="02020603050405020304" pitchFamily="18" charset="0"/>
              </a:rPr>
              <a:t>. 1999 </a:t>
            </a:r>
            <a:r>
              <a:rPr lang="en-US" sz="2300" dirty="0" err="1">
                <a:solidFill>
                  <a:srgbClr val="002060"/>
                </a:solidFill>
                <a:effectLst/>
                <a:latin typeface="Times New Roman" panose="02020603050405020304" pitchFamily="18" charset="0"/>
                <a:ea typeface="Times New Roman" panose="02020603050405020304" pitchFamily="18" charset="0"/>
              </a:rPr>
              <a:t>yilda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Respublikada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xalq</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xo‘jaligiga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tegishli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umumiy</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uzunligi</a:t>
            </a:r>
            <a:r>
              <a:rPr lang="en-US" sz="2300" dirty="0">
                <a:solidFill>
                  <a:srgbClr val="002060"/>
                </a:solidFill>
                <a:effectLst/>
                <a:latin typeface="Times New Roman" panose="02020603050405020304" pitchFamily="18" charset="0"/>
                <a:ea typeface="Times New Roman" panose="02020603050405020304" pitchFamily="18" charset="0"/>
              </a:rPr>
              <a:t> 6,6 </a:t>
            </a:r>
            <a:r>
              <a:rPr lang="en-US" sz="2300" dirty="0" err="1">
                <a:solidFill>
                  <a:srgbClr val="002060"/>
                </a:solidFill>
                <a:effectLst/>
                <a:latin typeface="Times New Roman" panose="02020603050405020304" pitchFamily="18" charset="0"/>
                <a:ea typeface="Times New Roman" panose="02020603050405020304" pitchFamily="18" charset="0"/>
              </a:rPr>
              <a:t>ming</a:t>
            </a:r>
            <a:r>
              <a:rPr lang="en-US" sz="2300" dirty="0">
                <a:solidFill>
                  <a:srgbClr val="002060"/>
                </a:solidFill>
                <a:effectLst/>
                <a:latin typeface="Times New Roman" panose="02020603050405020304" pitchFamily="18" charset="0"/>
                <a:ea typeface="Times New Roman" panose="02020603050405020304" pitchFamily="18" charset="0"/>
              </a:rPr>
              <a:t> km, </a:t>
            </a:r>
            <a:r>
              <a:rPr lang="en-US" sz="2300" dirty="0" err="1">
                <a:solidFill>
                  <a:srgbClr val="002060"/>
                </a:solidFill>
                <a:effectLst/>
                <a:latin typeface="Times New Roman" panose="02020603050405020304" pitchFamily="18" charset="0"/>
                <a:ea typeface="Times New Roman" panose="02020603050405020304" pitchFamily="18" charset="0"/>
              </a:rPr>
              <a:t>shu</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jumladan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umumiy</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foydalaniladigan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qismining</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uzunligi</a:t>
            </a:r>
            <a:r>
              <a:rPr lang="en-US" sz="2300" dirty="0">
                <a:solidFill>
                  <a:srgbClr val="002060"/>
                </a:solidFill>
                <a:effectLst/>
                <a:latin typeface="Times New Roman" panose="02020603050405020304" pitchFamily="18" charset="0"/>
                <a:ea typeface="Times New Roman" panose="02020603050405020304" pitchFamily="18" charset="0"/>
              </a:rPr>
              <a:t> 25 </a:t>
            </a:r>
            <a:r>
              <a:rPr lang="en-US" sz="2300" dirty="0" err="1">
                <a:solidFill>
                  <a:srgbClr val="002060"/>
                </a:solidFill>
                <a:effectLst/>
                <a:latin typeface="Times New Roman" panose="02020603050405020304" pitchFamily="18" charset="0"/>
                <a:ea typeface="Times New Roman" panose="02020603050405020304" pitchFamily="18" charset="0"/>
              </a:rPr>
              <a:t>ming</a:t>
            </a:r>
            <a:r>
              <a:rPr lang="en-US" sz="2300" dirty="0">
                <a:solidFill>
                  <a:srgbClr val="002060"/>
                </a:solidFill>
                <a:effectLst/>
                <a:latin typeface="Times New Roman" panose="02020603050405020304" pitchFamily="18" charset="0"/>
                <a:ea typeface="Times New Roman" panose="02020603050405020304" pitchFamily="18" charset="0"/>
              </a:rPr>
              <a:t> km, </a:t>
            </a:r>
            <a:r>
              <a:rPr lang="en-US" sz="2300" dirty="0" err="1">
                <a:solidFill>
                  <a:srgbClr val="002060"/>
                </a:solidFill>
                <a:effectLst/>
                <a:latin typeface="Times New Roman" panose="02020603050405020304" pitchFamily="18" charset="0"/>
                <a:ea typeface="Times New Roman" panose="02020603050405020304" pitchFamily="18" charset="0"/>
              </a:rPr>
              <a:t>asosan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sanoat</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korxonalariga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tortilgan</a:t>
            </a:r>
            <a:r>
              <a:rPr lang="en-US" sz="2300" dirty="0">
                <a:solidFill>
                  <a:srgbClr val="002060"/>
                </a:solidFill>
                <a:effectLst/>
                <a:latin typeface="Times New Roman" panose="02020603050405020304" pitchFamily="18" charset="0"/>
                <a:ea typeface="Times New Roman" panose="02020603050405020304" pitchFamily="18" charset="0"/>
              </a:rPr>
              <a:t> temir </a:t>
            </a:r>
            <a:r>
              <a:rPr lang="en-US" sz="2300" dirty="0" err="1">
                <a:solidFill>
                  <a:srgbClr val="002060"/>
                </a:solidFill>
                <a:effectLst/>
                <a:latin typeface="Times New Roman" panose="02020603050405020304" pitchFamily="18" charset="0"/>
                <a:ea typeface="Times New Roman" panose="02020603050405020304" pitchFamily="18" charset="0"/>
              </a:rPr>
              <a:t>yo‘l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uzunligi</a:t>
            </a:r>
            <a:r>
              <a:rPr lang="en-US" sz="2300" dirty="0">
                <a:solidFill>
                  <a:srgbClr val="002060"/>
                </a:solidFill>
                <a:effectLst/>
                <a:latin typeface="Times New Roman" panose="02020603050405020304" pitchFamily="18" charset="0"/>
                <a:ea typeface="Times New Roman" panose="02020603050405020304" pitchFamily="18" charset="0"/>
              </a:rPr>
              <a:t> 3,1 </a:t>
            </a:r>
            <a:r>
              <a:rPr lang="en-US" sz="2300" dirty="0" err="1">
                <a:solidFill>
                  <a:srgbClr val="002060"/>
                </a:solidFill>
                <a:effectLst/>
                <a:latin typeface="Times New Roman" panose="02020603050405020304" pitchFamily="18" charset="0"/>
                <a:ea typeface="Times New Roman" panose="02020603050405020304" pitchFamily="18" charset="0"/>
              </a:rPr>
              <a:t>ming</a:t>
            </a:r>
            <a:r>
              <a:rPr lang="en-US" sz="2300" dirty="0">
                <a:solidFill>
                  <a:srgbClr val="002060"/>
                </a:solidFill>
                <a:effectLst/>
                <a:latin typeface="Times New Roman" panose="02020603050405020304" pitchFamily="18" charset="0"/>
                <a:ea typeface="Times New Roman" panose="02020603050405020304" pitchFamily="18" charset="0"/>
              </a:rPr>
              <a:t> km </a:t>
            </a:r>
            <a:r>
              <a:rPr lang="en-US" sz="2300" dirty="0" err="1">
                <a:solidFill>
                  <a:srgbClr val="002060"/>
                </a:solidFill>
                <a:effectLst/>
                <a:latin typeface="Times New Roman" panose="02020603050405020304" pitchFamily="18" charset="0"/>
                <a:ea typeface="Times New Roman" panose="02020603050405020304" pitchFamily="18" charset="0"/>
              </a:rPr>
              <a:t>ni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tashkil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etadi</a:t>
            </a:r>
            <a:r>
              <a:rPr lang="en-US" sz="2300" dirty="0">
                <a:solidFill>
                  <a:srgbClr val="002060"/>
                </a:solidFill>
                <a:effectLst/>
                <a:latin typeface="Times New Roman" panose="02020603050405020304" pitchFamily="18" charset="0"/>
                <a:ea typeface="Times New Roman" panose="02020603050405020304" pitchFamily="18" charset="0"/>
              </a:rPr>
              <a:t>. 1994 </a:t>
            </a:r>
            <a:r>
              <a:rPr lang="en-US" sz="2300" dirty="0" err="1">
                <a:solidFill>
                  <a:srgbClr val="002060"/>
                </a:solidFill>
                <a:effectLst/>
                <a:latin typeface="Times New Roman" panose="02020603050405020304" pitchFamily="18" charset="0"/>
                <a:ea typeface="Times New Roman" panose="02020603050405020304" pitchFamily="18" charset="0"/>
              </a:rPr>
              <a:t>yil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noyabrda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O‘zbekiston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Respublikasida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joylashgan</a:t>
            </a:r>
            <a:r>
              <a:rPr lang="en-US" sz="2300" dirty="0">
                <a:solidFill>
                  <a:srgbClr val="002060"/>
                </a:solidFill>
                <a:effectLst/>
                <a:latin typeface="Times New Roman" panose="02020603050405020304" pitchFamily="18" charset="0"/>
                <a:ea typeface="Times New Roman" panose="02020603050405020304" pitchFamily="18" charset="0"/>
              </a:rPr>
              <a:t> temir </a:t>
            </a:r>
            <a:r>
              <a:rPr lang="en-US" sz="2300" dirty="0" err="1">
                <a:solidFill>
                  <a:srgbClr val="002060"/>
                </a:solidFill>
                <a:effectLst/>
                <a:latin typeface="Times New Roman" panose="02020603050405020304" pitchFamily="18" charset="0"/>
                <a:ea typeface="Times New Roman" panose="02020603050405020304" pitchFamily="18" charset="0"/>
              </a:rPr>
              <a:t>yo‘l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korxonalari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va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bo‘linmalari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loyiha-konstruktorlik</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va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boshqa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tashkilotlari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va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muassasalari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negizida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O‘zbekiston</a:t>
            </a:r>
            <a:r>
              <a:rPr lang="en-US" sz="2300" dirty="0">
                <a:solidFill>
                  <a:srgbClr val="002060"/>
                </a:solidFill>
                <a:effectLst/>
                <a:latin typeface="Times New Roman" panose="02020603050405020304" pitchFamily="18" charset="0"/>
                <a:ea typeface="Times New Roman" panose="02020603050405020304" pitchFamily="18" charset="0"/>
              </a:rPr>
              <a:t> temir </a:t>
            </a:r>
            <a:r>
              <a:rPr lang="en-US" sz="2300" dirty="0" err="1">
                <a:solidFill>
                  <a:srgbClr val="002060"/>
                </a:solidFill>
                <a:effectLst/>
                <a:latin typeface="Times New Roman" panose="02020603050405020304" pitchFamily="18" charset="0"/>
                <a:ea typeface="Times New Roman" panose="02020603050405020304" pitchFamily="18" charset="0"/>
              </a:rPr>
              <a:t>yo‘llari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davlat-hissadorlik</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kompaniyasi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tashkil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etildi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O‘zbekiston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Respublikasi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mamlakat</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mustaqilligi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va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iqtisodiyoti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uchun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o‘lkan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ahamiyatga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ega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bo‘lgan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Xitoy</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Koreya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Yaponiya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Eron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Turkiya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va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G‘arbiy</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Yevropaning</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janubi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bilan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tutashtiradigan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Transosiyo</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magistrali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Istambul</a:t>
            </a:r>
            <a:r>
              <a:rPr lang="en-US" sz="2300" dirty="0">
                <a:solidFill>
                  <a:srgbClr val="002060"/>
                </a:solidFill>
                <a:effectLst/>
                <a:latin typeface="Times New Roman" panose="02020603050405020304" pitchFamily="18" charset="0"/>
                <a:ea typeface="Times New Roman" panose="02020603050405020304" pitchFamily="18" charset="0"/>
              </a:rPr>
              <a:t>-Toshkent-</a:t>
            </a:r>
            <a:r>
              <a:rPr lang="en-US" sz="2300" dirty="0" err="1">
                <a:solidFill>
                  <a:srgbClr val="002060"/>
                </a:solidFill>
                <a:effectLst/>
                <a:latin typeface="Times New Roman" panose="02020603050405020304" pitchFamily="18" charset="0"/>
                <a:ea typeface="Times New Roman" panose="02020603050405020304" pitchFamily="18" charset="0"/>
              </a:rPr>
              <a:t>Olma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ota</a:t>
            </a:r>
            <a:r>
              <a:rPr lang="en-US" sz="2300" dirty="0">
                <a:solidFill>
                  <a:srgbClr val="002060"/>
                </a:solidFill>
                <a:effectLst/>
                <a:latin typeface="Times New Roman" panose="02020603050405020304" pitchFamily="18" charset="0"/>
                <a:ea typeface="Times New Roman" panose="02020603050405020304" pitchFamily="18" charset="0"/>
              </a:rPr>
              <a:t>-Pekin) </a:t>
            </a:r>
            <a:r>
              <a:rPr lang="en-US" sz="2300" dirty="0" err="1">
                <a:solidFill>
                  <a:srgbClr val="002060"/>
                </a:solidFill>
                <a:effectLst/>
                <a:latin typeface="Times New Roman" panose="02020603050405020304" pitchFamily="18" charset="0"/>
                <a:ea typeface="Times New Roman" panose="02020603050405020304" pitchFamily="18" charset="0"/>
              </a:rPr>
              <a:t>qurilishida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hissabay</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ishtirok</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etmoqda</a:t>
            </a:r>
            <a:r>
              <a:rPr lang="en-US" sz="2300" dirty="0">
                <a:solidFill>
                  <a:srgbClr val="002060"/>
                </a:solidFill>
                <a:effectLst/>
                <a:latin typeface="Times New Roman" panose="02020603050405020304" pitchFamily="18" charset="0"/>
                <a:ea typeface="Times New Roman" panose="02020603050405020304" pitchFamily="18" charset="0"/>
              </a:rPr>
              <a:t>.</a:t>
            </a:r>
            <a:endParaRPr lang="ru-RU" sz="2300" dirty="0">
              <a:solidFill>
                <a:srgbClr val="00206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ABDA2393-9C64-451C-9CC7-2CA6C3B06100}"/>
              </a:ext>
            </a:extLst>
          </p:cNvPr>
          <p:cNvSpPr txBox="1"/>
          <p:nvPr/>
        </p:nvSpPr>
        <p:spPr>
          <a:xfrm>
            <a:off x="348343" y="4759260"/>
            <a:ext cx="11495314" cy="1862048"/>
          </a:xfrm>
          <a:prstGeom prst="rect">
            <a:avLst/>
          </a:prstGeom>
          <a:noFill/>
        </p:spPr>
        <p:txBody>
          <a:bodyPr wrap="square">
            <a:spAutoFit/>
          </a:bodyPr>
          <a:lstStyle/>
          <a:p>
            <a:pPr indent="449580" algn="just"/>
            <a:r>
              <a:rPr lang="en-US" sz="2300" dirty="0">
                <a:solidFill>
                  <a:srgbClr val="7030A0"/>
                </a:solidFill>
                <a:effectLst/>
                <a:latin typeface="Times New Roman" panose="02020603050405020304" pitchFamily="18" charset="0"/>
                <a:ea typeface="Times New Roman" panose="02020603050405020304" pitchFamily="18" charset="0"/>
              </a:rPr>
              <a:t>“</a:t>
            </a:r>
            <a:r>
              <a:rPr lang="en-US" sz="2300" dirty="0" err="1">
                <a:solidFill>
                  <a:srgbClr val="7030A0"/>
                </a:solidFill>
                <a:effectLst/>
                <a:latin typeface="Times New Roman" panose="02020603050405020304" pitchFamily="18" charset="0"/>
                <a:ea typeface="Times New Roman" panose="02020603050405020304" pitchFamily="18" charset="0"/>
              </a:rPr>
              <a:t>O‘zbekiston</a:t>
            </a:r>
            <a:r>
              <a:rPr lang="en-US" sz="2300" dirty="0">
                <a:solidFill>
                  <a:srgbClr val="7030A0"/>
                </a:solidFill>
                <a:effectLst/>
                <a:latin typeface="Times New Roman" panose="02020603050405020304" pitchFamily="18" charset="0"/>
                <a:ea typeface="Times New Roman" panose="02020603050405020304" pitchFamily="18" charset="0"/>
              </a:rPr>
              <a:t> temir </a:t>
            </a:r>
            <a:r>
              <a:rPr lang="en-US" sz="2300" dirty="0" err="1">
                <a:solidFill>
                  <a:srgbClr val="7030A0"/>
                </a:solidFill>
                <a:effectLst/>
                <a:latin typeface="Times New Roman" panose="02020603050405020304" pitchFamily="18" charset="0"/>
                <a:ea typeface="Times New Roman" panose="02020603050405020304" pitchFamily="18" charset="0"/>
              </a:rPr>
              <a:t>yo‘llari</a:t>
            </a:r>
            <a:r>
              <a:rPr lang="en-US" sz="2300" dirty="0">
                <a:solidFill>
                  <a:srgbClr val="7030A0"/>
                </a:solidFill>
                <a:effectLst/>
                <a:latin typeface="Times New Roman" panose="02020603050405020304" pitchFamily="18" charset="0"/>
                <a:ea typeface="Times New Roman" panose="02020603050405020304" pitchFamily="18" charset="0"/>
              </a:rPr>
              <a:t>” 50 </a:t>
            </a:r>
            <a:r>
              <a:rPr lang="en-US" sz="2300" dirty="0" err="1">
                <a:solidFill>
                  <a:srgbClr val="7030A0"/>
                </a:solidFill>
                <a:effectLst/>
                <a:latin typeface="Times New Roman" panose="02020603050405020304" pitchFamily="18" charset="0"/>
                <a:ea typeface="Times New Roman" panose="02020603050405020304" pitchFamily="18" charset="0"/>
              </a:rPr>
              <a:t>mingdan</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ortiq</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turli</a:t>
            </a:r>
            <a:r>
              <a:rPr lang="en-US" sz="2300" dirty="0">
                <a:solidFill>
                  <a:srgbClr val="7030A0"/>
                </a:solidFill>
                <a:effectLst/>
                <a:latin typeface="Times New Roman" panose="02020603050405020304" pitchFamily="18" charset="0"/>
                <a:ea typeface="Times New Roman" panose="02020603050405020304" pitchFamily="18" charset="0"/>
              </a:rPr>
              <a:t> yuk </a:t>
            </a:r>
            <a:r>
              <a:rPr lang="en-US" sz="2300" dirty="0" err="1">
                <a:solidFill>
                  <a:srgbClr val="7030A0"/>
                </a:solidFill>
                <a:effectLst/>
                <a:latin typeface="Times New Roman" panose="02020603050405020304" pitchFamily="18" charset="0"/>
                <a:ea typeface="Times New Roman" panose="02020603050405020304" pitchFamily="18" charset="0"/>
              </a:rPr>
              <a:t>vagoni</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va</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Germaniyada</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tayyorlangan</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refrijiratorlari</a:t>
            </a:r>
            <a:r>
              <a:rPr lang="en-US" sz="2300" dirty="0">
                <a:solidFill>
                  <a:srgbClr val="7030A0"/>
                </a:solidFill>
                <a:effectLst/>
                <a:latin typeface="Times New Roman" panose="02020603050405020304" pitchFamily="18" charset="0"/>
                <a:ea typeface="Times New Roman" panose="02020603050405020304" pitchFamily="18" charset="0"/>
              </a:rPr>
              <a:t>, 1450 </a:t>
            </a:r>
            <a:r>
              <a:rPr lang="en-US" sz="2300" dirty="0" err="1">
                <a:solidFill>
                  <a:srgbClr val="7030A0"/>
                </a:solidFill>
                <a:effectLst/>
                <a:latin typeface="Times New Roman" panose="02020603050405020304" pitchFamily="18" charset="0"/>
                <a:ea typeface="Times New Roman" panose="02020603050405020304" pitchFamily="18" charset="0"/>
              </a:rPr>
              <a:t>yo‘lovchilar</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tashiladigan</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vagonga</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ega</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Kompaniyaning</a:t>
            </a:r>
            <a:r>
              <a:rPr lang="en-US" sz="2300" dirty="0">
                <a:solidFill>
                  <a:srgbClr val="7030A0"/>
                </a:solidFill>
                <a:effectLst/>
                <a:latin typeface="Times New Roman" panose="02020603050405020304" pitchFamily="18" charset="0"/>
                <a:ea typeface="Times New Roman" panose="02020603050405020304" pitchFamily="18" charset="0"/>
              </a:rPr>
              <a:t> temir </a:t>
            </a:r>
            <a:r>
              <a:rPr lang="en-US" sz="2300" dirty="0" err="1">
                <a:solidFill>
                  <a:srgbClr val="7030A0"/>
                </a:solidFill>
                <a:effectLst/>
                <a:latin typeface="Times New Roman" panose="02020603050405020304" pitchFamily="18" charset="0"/>
                <a:ea typeface="Times New Roman" panose="02020603050405020304" pitchFamily="18" charset="0"/>
              </a:rPr>
              <a:t>yo‘ldan</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foydalanishiga</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mas’ul</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bo‘lgan</a:t>
            </a:r>
            <a:r>
              <a:rPr lang="en-US" sz="2300" dirty="0">
                <a:solidFill>
                  <a:srgbClr val="7030A0"/>
                </a:solidFill>
                <a:effectLst/>
                <a:latin typeface="Times New Roman" panose="02020603050405020304" pitchFamily="18" charset="0"/>
                <a:ea typeface="Times New Roman" panose="02020603050405020304" pitchFamily="18" charset="0"/>
              </a:rPr>
              <a:t> Toshkent, </a:t>
            </a:r>
            <a:r>
              <a:rPr lang="en-US" sz="2300" dirty="0" err="1">
                <a:solidFill>
                  <a:srgbClr val="7030A0"/>
                </a:solidFill>
                <a:effectLst/>
                <a:latin typeface="Times New Roman" panose="02020603050405020304" pitchFamily="18" charset="0"/>
                <a:ea typeface="Times New Roman" panose="02020603050405020304" pitchFamily="18" charset="0"/>
              </a:rPr>
              <a:t>Fag‘ona</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Buxoro</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Orol</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bo‘yi</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Qarshi</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bo‘limlari</a:t>
            </a:r>
            <a:r>
              <a:rPr lang="en-US" sz="2300" dirty="0">
                <a:solidFill>
                  <a:srgbClr val="7030A0"/>
                </a:solidFill>
                <a:effectLst/>
                <a:latin typeface="Times New Roman" panose="02020603050405020304" pitchFamily="18" charset="0"/>
                <a:ea typeface="Times New Roman" panose="02020603050405020304" pitchFamily="18" charset="0"/>
              </a:rPr>
              <a:t> bor. 1999 </a:t>
            </a:r>
            <a:r>
              <a:rPr lang="en-US" sz="2300" dirty="0" err="1">
                <a:solidFill>
                  <a:srgbClr val="7030A0"/>
                </a:solidFill>
                <a:effectLst/>
                <a:latin typeface="Times New Roman" panose="02020603050405020304" pitchFamily="18" charset="0"/>
                <a:ea typeface="Times New Roman" panose="02020603050405020304" pitchFamily="18" charset="0"/>
              </a:rPr>
              <a:t>yil</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umumiy</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foydalaniladigan</a:t>
            </a:r>
            <a:r>
              <a:rPr lang="en-US" sz="2300" dirty="0">
                <a:solidFill>
                  <a:srgbClr val="7030A0"/>
                </a:solidFill>
                <a:effectLst/>
                <a:latin typeface="Times New Roman" panose="02020603050405020304" pitchFamily="18" charset="0"/>
                <a:ea typeface="Times New Roman" panose="02020603050405020304" pitchFamily="18" charset="0"/>
              </a:rPr>
              <a:t> temir </a:t>
            </a:r>
            <a:r>
              <a:rPr lang="en-US" sz="2300" dirty="0" err="1">
                <a:solidFill>
                  <a:srgbClr val="7030A0"/>
                </a:solidFill>
                <a:effectLst/>
                <a:latin typeface="Times New Roman" panose="02020603050405020304" pitchFamily="18" charset="0"/>
                <a:ea typeface="Times New Roman" panose="02020603050405020304" pitchFamily="18" charset="0"/>
              </a:rPr>
              <a:t>yo‘l</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transportida</a:t>
            </a:r>
            <a:r>
              <a:rPr lang="en-US" sz="2300" dirty="0">
                <a:solidFill>
                  <a:srgbClr val="7030A0"/>
                </a:solidFill>
                <a:effectLst/>
                <a:latin typeface="Times New Roman" panose="02020603050405020304" pitchFamily="18" charset="0"/>
                <a:ea typeface="Times New Roman" panose="02020603050405020304" pitchFamily="18" charset="0"/>
              </a:rPr>
              <a:t> 46,2 mln.t yuk </a:t>
            </a:r>
            <a:r>
              <a:rPr lang="en-US" sz="2300" dirty="0" err="1">
                <a:solidFill>
                  <a:srgbClr val="7030A0"/>
                </a:solidFill>
                <a:effectLst/>
                <a:latin typeface="Times New Roman" panose="02020603050405020304" pitchFamily="18" charset="0"/>
                <a:ea typeface="Times New Roman" panose="02020603050405020304" pitchFamily="18" charset="0"/>
              </a:rPr>
              <a:t>tashildi</a:t>
            </a:r>
            <a:r>
              <a:rPr lang="en-US" sz="2300" dirty="0">
                <a:solidFill>
                  <a:srgbClr val="7030A0"/>
                </a:solidFill>
                <a:effectLst/>
                <a:latin typeface="Times New Roman" panose="02020603050405020304" pitchFamily="18" charset="0"/>
                <a:ea typeface="Times New Roman" panose="02020603050405020304" pitchFamily="18" charset="0"/>
              </a:rPr>
              <a:t>. 20 </a:t>
            </a:r>
            <a:r>
              <a:rPr lang="en-US" sz="2300" dirty="0" err="1">
                <a:solidFill>
                  <a:srgbClr val="7030A0"/>
                </a:solidFill>
                <a:effectLst/>
                <a:latin typeface="Times New Roman" panose="02020603050405020304" pitchFamily="18" charset="0"/>
                <a:ea typeface="Times New Roman" panose="02020603050405020304" pitchFamily="18" charset="0"/>
              </a:rPr>
              <a:t>tonnali</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konteynerlar</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bilan</a:t>
            </a:r>
            <a:r>
              <a:rPr lang="en-US" sz="2300" dirty="0">
                <a:solidFill>
                  <a:srgbClr val="7030A0"/>
                </a:solidFill>
                <a:effectLst/>
                <a:latin typeface="Times New Roman" panose="02020603050405020304" pitchFamily="18" charset="0"/>
                <a:ea typeface="Times New Roman" panose="02020603050405020304" pitchFamily="18" charset="0"/>
              </a:rPr>
              <a:t> yuk </a:t>
            </a:r>
            <a:r>
              <a:rPr lang="en-US" sz="2300" dirty="0" err="1">
                <a:solidFill>
                  <a:srgbClr val="7030A0"/>
                </a:solidFill>
                <a:effectLst/>
                <a:latin typeface="Times New Roman" panose="02020603050405020304" pitchFamily="18" charset="0"/>
                <a:ea typeface="Times New Roman" panose="02020603050405020304" pitchFamily="18" charset="0"/>
              </a:rPr>
              <a:t>tashish</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Respublikadagi</a:t>
            </a:r>
            <a:r>
              <a:rPr lang="en-US" sz="2300" dirty="0">
                <a:solidFill>
                  <a:srgbClr val="7030A0"/>
                </a:solidFill>
                <a:effectLst/>
                <a:latin typeface="Times New Roman" panose="02020603050405020304" pitchFamily="18" charset="0"/>
                <a:ea typeface="Times New Roman" panose="02020603050405020304" pitchFamily="18" charset="0"/>
              </a:rPr>
              <a:t> 11 ta </a:t>
            </a:r>
            <a:r>
              <a:rPr lang="en-US" sz="2300" dirty="0" err="1">
                <a:solidFill>
                  <a:srgbClr val="7030A0"/>
                </a:solidFill>
                <a:effectLst/>
                <a:latin typeface="Times New Roman" panose="02020603050405020304" pitchFamily="18" charset="0"/>
                <a:ea typeface="Times New Roman" panose="02020603050405020304" pitchFamily="18" charset="0"/>
              </a:rPr>
              <a:t>stansiyada</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amalga</a:t>
            </a:r>
            <a:r>
              <a:rPr lang="en-US" sz="2300" dirty="0">
                <a:solidFill>
                  <a:srgbClr val="7030A0"/>
                </a:solidFill>
                <a:effectLst/>
                <a:latin typeface="Times New Roman" panose="02020603050405020304" pitchFamily="18" charset="0"/>
                <a:ea typeface="Times New Roman" panose="02020603050405020304" pitchFamily="18" charset="0"/>
              </a:rPr>
              <a:t> </a:t>
            </a:r>
            <a:r>
              <a:rPr lang="en-US" sz="2300" dirty="0" err="1">
                <a:solidFill>
                  <a:srgbClr val="7030A0"/>
                </a:solidFill>
                <a:effectLst/>
                <a:latin typeface="Times New Roman" panose="02020603050405020304" pitchFamily="18" charset="0"/>
                <a:ea typeface="Times New Roman" panose="02020603050405020304" pitchFamily="18" charset="0"/>
              </a:rPr>
              <a:t>oshirildi</a:t>
            </a:r>
            <a:r>
              <a:rPr lang="en-US" sz="2300" dirty="0">
                <a:solidFill>
                  <a:srgbClr val="7030A0"/>
                </a:solidFill>
                <a:effectLst/>
                <a:latin typeface="Times New Roman" panose="02020603050405020304" pitchFamily="18" charset="0"/>
                <a:ea typeface="Times New Roman" panose="02020603050405020304" pitchFamily="18" charset="0"/>
              </a:rPr>
              <a:t>.</a:t>
            </a:r>
            <a:endParaRPr lang="ru-RU" sz="23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541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EA82A-FB59-4A8A-A18C-543AC0FBB49C}"/>
              </a:ext>
            </a:extLst>
          </p:cNvPr>
          <p:cNvSpPr txBox="1"/>
          <p:nvPr/>
        </p:nvSpPr>
        <p:spPr>
          <a:xfrm>
            <a:off x="152399" y="197346"/>
            <a:ext cx="11865429" cy="6617196"/>
          </a:xfrm>
          <a:prstGeom prst="rect">
            <a:avLst/>
          </a:prstGeom>
          <a:noFill/>
        </p:spPr>
        <p:txBody>
          <a:bodyPr wrap="square">
            <a:spAutoFit/>
          </a:bodyPr>
          <a:lstStyle/>
          <a:p>
            <a:pPr algn="ctr"/>
            <a:r>
              <a:rPr lang="en-US" sz="2800" b="1" i="1" dirty="0" err="1">
                <a:solidFill>
                  <a:srgbClr val="000000"/>
                </a:solidFill>
                <a:effectLst/>
                <a:latin typeface="Times New Roman" panose="02020603050405020304" pitchFamily="18" charset="0"/>
                <a:ea typeface="Times New Roman" panose="02020603050405020304" pitchFamily="18" charset="0"/>
              </a:rPr>
              <a:t>Havo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yo‘l</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transporti</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uz-Latn-UZ" sz="2800" b="1" i="1" dirty="0">
              <a:solidFill>
                <a:srgbClr val="000000"/>
              </a:solidFill>
              <a:effectLst/>
              <a:latin typeface="Times New Roman" panose="02020603050405020304" pitchFamily="18" charset="0"/>
              <a:ea typeface="Times New Roman" panose="02020603050405020304" pitchFamily="18" charset="0"/>
            </a:endParaRPr>
          </a:p>
          <a:p>
            <a:pPr indent="449580" algn="just"/>
            <a:endParaRPr lang="uz-Latn-UZ" sz="1200" b="1" dirty="0">
              <a:latin typeface="Times New Roman" panose="02020603050405020304" pitchFamily="18" charset="0"/>
              <a:ea typeface="Times New Roman" panose="02020603050405020304" pitchFamily="18" charset="0"/>
            </a:endParaRPr>
          </a:p>
          <a:p>
            <a:pPr indent="449580" algn="just"/>
            <a:r>
              <a:rPr lang="uz-Latn-UZ" sz="12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O‘zbekiston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jahondagi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ko‘p</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mamlakatlarning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poytaxtlari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yirik</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shaharlar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sanoat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markazalari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bilan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havo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yo‘llari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orqali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bog‘langan</a:t>
            </a:r>
            <a:r>
              <a:rPr lang="en-US" sz="2400" dirty="0">
                <a:solidFill>
                  <a:schemeClr val="bg1"/>
                </a:solidFill>
                <a:effectLst/>
                <a:latin typeface="Times New Roman" panose="02020603050405020304" pitchFamily="18" charset="0"/>
                <a:ea typeface="Times New Roman" panose="02020603050405020304" pitchFamily="18" charset="0"/>
              </a:rPr>
              <a:t>. Respublika </a:t>
            </a:r>
            <a:r>
              <a:rPr lang="en-US" sz="2400" dirty="0" err="1">
                <a:solidFill>
                  <a:schemeClr val="bg1"/>
                </a:solidFill>
                <a:effectLst/>
                <a:latin typeface="Times New Roman" panose="02020603050405020304" pitchFamily="18" charset="0"/>
                <a:ea typeface="Times New Roman" panose="02020603050405020304" pitchFamily="18" charset="0"/>
              </a:rPr>
              <a:t>mustaqillikka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erishgandan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so‘ng</a:t>
            </a:r>
            <a:r>
              <a:rPr lang="en-US" sz="2400" dirty="0">
                <a:solidFill>
                  <a:schemeClr val="bg1"/>
                </a:solidFill>
                <a:effectLst/>
                <a:latin typeface="Times New Roman" panose="02020603050405020304" pitchFamily="18" charset="0"/>
                <a:ea typeface="Times New Roman" panose="02020603050405020304" pitchFamily="18" charset="0"/>
              </a:rPr>
              <a:t> 1992 </a:t>
            </a:r>
            <a:r>
              <a:rPr lang="en-US" sz="2400" dirty="0" err="1">
                <a:solidFill>
                  <a:schemeClr val="bg1"/>
                </a:solidFill>
                <a:effectLst/>
                <a:latin typeface="Times New Roman" panose="02020603050405020304" pitchFamily="18" charset="0"/>
                <a:ea typeface="Times New Roman" panose="02020603050405020304" pitchFamily="18" charset="0"/>
              </a:rPr>
              <a:t>yili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yanvardan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sobiq</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Ittifoq</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tasarrufida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bo‘lgan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O‘zbekiston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Fuqaro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aviatsiyasi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boshqarmasi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fuqaro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aviatsiyasining</a:t>
            </a:r>
            <a:r>
              <a:rPr lang="en-US" sz="2400" dirty="0">
                <a:solidFill>
                  <a:schemeClr val="bg1"/>
                </a:solidFill>
                <a:effectLst/>
                <a:latin typeface="Times New Roman" panose="02020603050405020304" pitchFamily="18" charset="0"/>
                <a:ea typeface="Times New Roman" panose="02020603050405020304" pitchFamily="18" charset="0"/>
              </a:rPr>
              <a:t> 243 </a:t>
            </a:r>
            <a:r>
              <a:rPr lang="en-US" sz="2400" dirty="0" err="1">
                <a:solidFill>
                  <a:schemeClr val="bg1"/>
                </a:solidFill>
                <a:effectLst/>
                <a:latin typeface="Times New Roman" panose="02020603050405020304" pitchFamily="18" charset="0"/>
                <a:ea typeface="Times New Roman" panose="02020603050405020304" pitchFamily="18" charset="0"/>
              </a:rPr>
              <a:t>ta’mirlash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zavodi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Aviaqurilish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birlashmasiga</a:t>
            </a:r>
            <a:r>
              <a:rPr lang="en-US" sz="2400" dirty="0">
                <a:solidFill>
                  <a:schemeClr val="bg1"/>
                </a:solidFill>
                <a:effectLst/>
                <a:latin typeface="Times New Roman" panose="02020603050405020304" pitchFamily="18" charset="0"/>
                <a:ea typeface="Times New Roman" panose="02020603050405020304" pitchFamily="18" charset="0"/>
              </a:rPr>
              <a:t> </a:t>
            </a:r>
            <a:r>
              <a:rPr lang="uz-Cyrl-UZ" sz="2400" dirty="0">
                <a:solidFill>
                  <a:schemeClr val="bg1"/>
                </a:solidFill>
                <a:effectLst/>
                <a:latin typeface="Times New Roman" panose="02020603050405020304" pitchFamily="18" charset="0"/>
                <a:ea typeface="Times New Roman" panose="02020603050405020304" pitchFamily="18" charset="0"/>
              </a:rPr>
              <a:t>q</a:t>
            </a:r>
            <a:r>
              <a:rPr lang="en-US" sz="2400" dirty="0" err="1">
                <a:solidFill>
                  <a:schemeClr val="bg1"/>
                </a:solidFill>
                <a:effectLst/>
                <a:latin typeface="Times New Roman" panose="02020603050405020304" pitchFamily="18" charset="0"/>
                <a:ea typeface="Times New Roman" panose="02020603050405020304" pitchFamily="18" charset="0"/>
              </a:rPr>
              <a:t>arashli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Aviamaxsusmontajsozli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negizida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O‘zbekiston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havo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yo‘llari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milliy</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aviakompaniyasi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tashkil</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etildi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Respublikaning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ayniqsa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xorijiy</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mamlakatlar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bilan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tashqi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iqtisodiy</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turistik</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aloqalarini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yo‘lga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qo‘yishda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mamlakatning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o‘z</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transporti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muhim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rol</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o‘ynayapti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O‘zbekiston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havo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yo‘llari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bir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qancha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Osiyo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Yevropa</a:t>
            </a:r>
            <a:r>
              <a:rPr lang="en-US" sz="2400" dirty="0">
                <a:solidFill>
                  <a:schemeClr val="bg1"/>
                </a:solidFill>
                <a:effectLst/>
                <a:latin typeface="Times New Roman" panose="02020603050405020304" pitchFamily="18" charset="0"/>
                <a:ea typeface="Times New Roman" panose="02020603050405020304" pitchFamily="18" charset="0"/>
              </a:rPr>
              <a:t>, Amerika </a:t>
            </a:r>
            <a:r>
              <a:rPr lang="en-US" sz="2400" dirty="0" err="1">
                <a:solidFill>
                  <a:schemeClr val="bg1"/>
                </a:solidFill>
                <a:effectLst/>
                <a:latin typeface="Times New Roman" panose="02020603050405020304" pitchFamily="18" charset="0"/>
                <a:ea typeface="Times New Roman" panose="02020603050405020304" pitchFamily="18" charset="0"/>
              </a:rPr>
              <a:t>mamlakatlarida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vakolatxonalari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ochildi</a:t>
            </a:r>
            <a:r>
              <a:rPr lang="en-US" sz="2400" dirty="0">
                <a:solidFill>
                  <a:schemeClr val="bg1"/>
                </a:solidFill>
                <a:effectLst/>
                <a:latin typeface="Times New Roman" panose="02020603050405020304" pitchFamily="18" charset="0"/>
                <a:ea typeface="Times New Roman" panose="02020603050405020304" pitchFamily="18" charset="0"/>
              </a:rPr>
              <a:t>. 1993-99 </a:t>
            </a:r>
            <a:r>
              <a:rPr lang="en-US" sz="2400" dirty="0" err="1">
                <a:solidFill>
                  <a:schemeClr val="bg1"/>
                </a:solidFill>
                <a:effectLst/>
                <a:latin typeface="Times New Roman" panose="02020603050405020304" pitchFamily="18" charset="0"/>
                <a:ea typeface="Times New Roman" panose="02020603050405020304" pitchFamily="18" charset="0"/>
              </a:rPr>
              <a:t>yillarda</a:t>
            </a:r>
            <a:r>
              <a:rPr lang="en-US" sz="2400" dirty="0">
                <a:solidFill>
                  <a:schemeClr val="bg1"/>
                </a:solidFill>
                <a:effectLst/>
                <a:latin typeface="Times New Roman" panose="02020603050405020304" pitchFamily="18" charset="0"/>
                <a:ea typeface="Times New Roman" panose="02020603050405020304" pitchFamily="18" charset="0"/>
              </a:rPr>
              <a:t> 19 </a:t>
            </a:r>
            <a:r>
              <a:rPr lang="en-US" sz="2400" dirty="0" err="1">
                <a:solidFill>
                  <a:schemeClr val="bg1"/>
                </a:solidFill>
                <a:effectLst/>
                <a:latin typeface="Times New Roman" panose="02020603050405020304" pitchFamily="18" charset="0"/>
                <a:ea typeface="Times New Roman" panose="02020603050405020304" pitchFamily="18" charset="0"/>
              </a:rPr>
              <a:t>yangi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xalqaro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marshrutlarda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samolyotlar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qatnovi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yo‘lga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qo‘yildi</a:t>
            </a:r>
            <a:r>
              <a:rPr lang="en-US" sz="2400" dirty="0">
                <a:solidFill>
                  <a:schemeClr val="bg1"/>
                </a:solidFill>
                <a:effectLst/>
                <a:latin typeface="Times New Roman" panose="02020603050405020304" pitchFamily="18" charset="0"/>
                <a:ea typeface="Times New Roman" panose="02020603050405020304" pitchFamily="18" charset="0"/>
              </a:rPr>
              <a:t>. 1991-99 </a:t>
            </a:r>
            <a:r>
              <a:rPr lang="en-US" sz="2400" dirty="0" err="1">
                <a:solidFill>
                  <a:schemeClr val="bg1"/>
                </a:solidFill>
                <a:effectLst/>
                <a:latin typeface="Times New Roman" panose="02020603050405020304" pitchFamily="18" charset="0"/>
                <a:ea typeface="Times New Roman" panose="02020603050405020304" pitchFamily="18" charset="0"/>
              </a:rPr>
              <a:t>yillarda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xalqaro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marshrutlarda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tashilgan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yo‘lovchi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soni</a:t>
            </a:r>
            <a:r>
              <a:rPr lang="en-US" sz="2400" dirty="0">
                <a:solidFill>
                  <a:schemeClr val="bg1"/>
                </a:solidFill>
                <a:effectLst/>
                <a:latin typeface="Times New Roman" panose="02020603050405020304" pitchFamily="18" charset="0"/>
                <a:ea typeface="Times New Roman" panose="02020603050405020304" pitchFamily="18" charset="0"/>
              </a:rPr>
              <a:t> 30 </a:t>
            </a:r>
            <a:r>
              <a:rPr lang="en-US" sz="2400" dirty="0" err="1">
                <a:solidFill>
                  <a:schemeClr val="bg1"/>
                </a:solidFill>
                <a:effectLst/>
                <a:latin typeface="Times New Roman" panose="02020603050405020304" pitchFamily="18" charset="0"/>
                <a:ea typeface="Times New Roman" panose="02020603050405020304" pitchFamily="18" charset="0"/>
              </a:rPr>
              <a:t>mingdan</a:t>
            </a:r>
            <a:r>
              <a:rPr lang="en-US" sz="2400" dirty="0">
                <a:solidFill>
                  <a:schemeClr val="bg1"/>
                </a:solidFill>
                <a:effectLst/>
                <a:latin typeface="Times New Roman" panose="02020603050405020304" pitchFamily="18" charset="0"/>
                <a:ea typeface="Times New Roman" panose="02020603050405020304" pitchFamily="18" charset="0"/>
              </a:rPr>
              <a:t> 245 </a:t>
            </a:r>
            <a:r>
              <a:rPr lang="en-US" sz="2400" dirty="0" err="1">
                <a:solidFill>
                  <a:schemeClr val="bg1"/>
                </a:solidFill>
                <a:effectLst/>
                <a:latin typeface="Times New Roman" panose="02020603050405020304" pitchFamily="18" charset="0"/>
                <a:ea typeface="Times New Roman" panose="02020603050405020304" pitchFamily="18" charset="0"/>
              </a:rPr>
              <a:t>mingga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yetdi</a:t>
            </a:r>
            <a:r>
              <a:rPr lang="en-US" sz="2400" dirty="0">
                <a:solidFill>
                  <a:schemeClr val="bg1"/>
                </a:solidFill>
                <a:effectLst/>
                <a:latin typeface="Times New Roman" panose="02020603050405020304" pitchFamily="18" charset="0"/>
                <a:ea typeface="Times New Roman" panose="02020603050405020304" pitchFamily="18" charset="0"/>
              </a:rPr>
              <a:t>. </a:t>
            </a:r>
            <a:endParaRPr lang="uz-Latn-UZ" sz="2400" dirty="0">
              <a:solidFill>
                <a:schemeClr val="bg1"/>
              </a:solidFill>
              <a:effectLst/>
              <a:latin typeface="Times New Roman" panose="02020603050405020304" pitchFamily="18" charset="0"/>
              <a:ea typeface="Times New Roman" panose="02020603050405020304" pitchFamily="18" charset="0"/>
            </a:endParaRPr>
          </a:p>
          <a:p>
            <a:pPr indent="449580" algn="just"/>
            <a:r>
              <a:rPr lang="uz-Latn-UZ" sz="2400" dirty="0">
                <a:solidFill>
                  <a:srgbClr val="000000"/>
                </a:solidFill>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O‘zbekiston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havo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yo‘llari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milliy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aviakompaniyasi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Germaniya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Fransiya</a:t>
            </a:r>
            <a:r>
              <a:rPr lang="en-US" sz="2400" dirty="0">
                <a:effectLst/>
                <a:latin typeface="Times New Roman" panose="02020603050405020304" pitchFamily="18" charset="0"/>
                <a:ea typeface="Times New Roman" panose="02020603050405020304" pitchFamily="18" charset="0"/>
              </a:rPr>
              <a:t>, Rossiya </a:t>
            </a:r>
            <a:r>
              <a:rPr lang="en-US" sz="2400" dirty="0" err="1">
                <a:effectLst/>
                <a:latin typeface="Times New Roman" panose="02020603050405020304" pitchFamily="18" charset="0"/>
                <a:ea typeface="Times New Roman" panose="02020603050405020304" pitchFamily="18" charset="0"/>
              </a:rPr>
              <a:t>firmalari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turli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sohalarda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hamkorlik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qilmoqda</a:t>
            </a:r>
            <a:r>
              <a:rPr lang="en-US" sz="2400" dirty="0">
                <a:effectLst/>
                <a:latin typeface="Times New Roman" panose="02020603050405020304" pitchFamily="18" charset="0"/>
                <a:ea typeface="Times New Roman" panose="02020603050405020304" pitchFamily="18" charset="0"/>
              </a:rPr>
              <a:t>. 1993 </a:t>
            </a:r>
            <a:r>
              <a:rPr lang="en-US" sz="2400" dirty="0" err="1">
                <a:effectLst/>
                <a:latin typeface="Times New Roman" panose="02020603050405020304" pitchFamily="18" charset="0"/>
                <a:ea typeface="Times New Roman" panose="02020603050405020304" pitchFamily="18" charset="0"/>
              </a:rPr>
              <a:t>yilda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shunday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hamkorlik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natijasida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Yevropaning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yirik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Eirbas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industri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konsernidan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O‘zbekiston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havo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yo‘llari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milliy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aviakompaniyasi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sotib</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olgan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Eirbas</a:t>
            </a:r>
            <a:r>
              <a:rPr lang="en-US" sz="2400" dirty="0">
                <a:effectLst/>
                <a:latin typeface="Times New Roman" panose="02020603050405020304" pitchFamily="18" charset="0"/>
                <a:ea typeface="Times New Roman" panose="02020603050405020304" pitchFamily="18" charset="0"/>
              </a:rPr>
              <a:t> A-310-300 </a:t>
            </a:r>
            <a:r>
              <a:rPr lang="en-US" sz="2400" dirty="0" err="1">
                <a:effectLst/>
                <a:latin typeface="Times New Roman" panose="02020603050405020304" pitchFamily="18" charset="0"/>
                <a:ea typeface="Times New Roman" panose="02020603050405020304" pitchFamily="18" charset="0"/>
              </a:rPr>
              <a:t>aerobuslari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xalqaro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marshrutlari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yo‘lovchilarga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xizmat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ko‘rsata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boshladi</a:t>
            </a:r>
            <a:r>
              <a:rPr lang="en-US" sz="2400" dirty="0">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973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F042EC-4E0E-4B92-88E4-5617A9CFAF0F}"/>
              </a:ext>
            </a:extLst>
          </p:cNvPr>
          <p:cNvSpPr txBox="1"/>
          <p:nvPr/>
        </p:nvSpPr>
        <p:spPr>
          <a:xfrm>
            <a:off x="424543" y="236702"/>
            <a:ext cx="11342914" cy="6555641"/>
          </a:xfrm>
          <a:prstGeom prst="rect">
            <a:avLst/>
          </a:prstGeom>
          <a:noFill/>
        </p:spPr>
        <p:txBody>
          <a:bodyPr wrap="square">
            <a:spAutoFit/>
          </a:bodyPr>
          <a:lstStyle/>
          <a:p>
            <a:pPr algn="ctr"/>
            <a:r>
              <a:rPr lang="en-US" sz="2800" b="1" i="1" dirty="0" err="1">
                <a:solidFill>
                  <a:srgbClr val="000000"/>
                </a:solidFill>
                <a:effectLst/>
                <a:latin typeface="Times New Roman" panose="02020603050405020304" pitchFamily="18" charset="0"/>
                <a:ea typeface="Times New Roman" panose="02020603050405020304" pitchFamily="18" charset="0"/>
              </a:rPr>
              <a:t>Suv</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transporti</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ru-RU" sz="2800" b="1" dirty="0">
              <a:effectLst/>
              <a:latin typeface="Times New Roman" panose="02020603050405020304" pitchFamily="18" charset="0"/>
              <a:ea typeface="Times New Roman" panose="02020603050405020304" pitchFamily="18" charset="0"/>
            </a:endParaRPr>
          </a:p>
          <a:p>
            <a:pPr indent="449580" algn="just"/>
            <a:r>
              <a:rPr lang="en-US" sz="2800" dirty="0" err="1">
                <a:solidFill>
                  <a:srgbClr val="FF0000"/>
                </a:solidFill>
                <a:effectLst/>
                <a:latin typeface="Times New Roman" panose="02020603050405020304" pitchFamily="18" charset="0"/>
                <a:ea typeface="Times New Roman" panose="02020603050405020304" pitchFamily="18" charset="0"/>
              </a:rPr>
              <a:t>Suv</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transporti</a:t>
            </a:r>
            <a:r>
              <a:rPr lang="en-US" sz="2800" dirty="0">
                <a:solidFill>
                  <a:srgbClr val="FF0000"/>
                </a:solidFill>
                <a:effectLst/>
                <a:latin typeface="Times New Roman" panose="02020603050405020304" pitchFamily="18" charset="0"/>
                <a:ea typeface="Times New Roman" panose="02020603050405020304" pitchFamily="18" charset="0"/>
              </a:rPr>
              <a:t> deb</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suv</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orqali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yuklarni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yoki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yo‘lovchilarni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tashuvchi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transportga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aytiladi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Tashish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tabiiy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daryo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dengiz</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ko‘llar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okeanlar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orqali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sun’iy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kanal</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suv</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omborlari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h.k.</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yo‘li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bilan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amalga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oshiriladi</a:t>
            </a:r>
            <a:r>
              <a:rPr lang="en-US" sz="2800" dirty="0">
                <a:solidFill>
                  <a:srgbClr val="000000"/>
                </a:solidFill>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p>
            <a:pPr indent="449580" algn="just"/>
            <a:r>
              <a:rPr lang="en-US" sz="2800" dirty="0" err="1">
                <a:solidFill>
                  <a:srgbClr val="000000"/>
                </a:solidFill>
                <a:effectLst/>
                <a:latin typeface="Times New Roman" panose="02020603050405020304" pitchFamily="18" charset="0"/>
                <a:ea typeface="Times New Roman" panose="02020603050405020304" pitchFamily="18" charset="0"/>
              </a:rPr>
              <a:t>Suv</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transporti</a:t>
            </a:r>
            <a:r>
              <a:rPr lang="en-US" sz="2800" dirty="0">
                <a:solidFill>
                  <a:srgbClr val="000000"/>
                </a:solidFill>
                <a:effectLst/>
                <a:latin typeface="Times New Roman" panose="02020603050405020304" pitchFamily="18" charset="0"/>
                <a:ea typeface="Times New Roman" panose="02020603050405020304" pitchFamily="18" charset="0"/>
              </a:rPr>
              <a:t> 2 ga </a:t>
            </a:r>
            <a:r>
              <a:rPr lang="en-US" sz="2800" dirty="0" err="1">
                <a:solidFill>
                  <a:srgbClr val="000000"/>
                </a:solidFill>
                <a:effectLst/>
                <a:latin typeface="Times New Roman" panose="02020603050405020304" pitchFamily="18" charset="0"/>
                <a:ea typeface="Times New Roman" panose="02020603050405020304" pitchFamily="18" charset="0"/>
              </a:rPr>
              <a:t>bo‘linadi</a:t>
            </a:r>
            <a:r>
              <a:rPr lang="en-US" sz="2800" dirty="0">
                <a:solidFill>
                  <a:srgbClr val="000000"/>
                </a:solidFill>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p>
            <a:pPr indent="449580" algn="just"/>
            <a:r>
              <a:rPr lang="en-US" sz="2800" dirty="0">
                <a:solidFill>
                  <a:srgbClr val="000000"/>
                </a:solidFill>
                <a:effectLst/>
                <a:latin typeface="Times New Roman" panose="02020603050405020304" pitchFamily="18" charset="0"/>
                <a:ea typeface="Times New Roman" panose="02020603050405020304" pitchFamily="18" charset="0"/>
              </a:rPr>
              <a:t>1</a:t>
            </a:r>
            <a:r>
              <a:rPr lang="uz-Cyrl-UZ"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Dengiz</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orqali</a:t>
            </a:r>
            <a:endParaRPr lang="ru-RU" sz="2800" dirty="0">
              <a:effectLst/>
              <a:latin typeface="Times New Roman" panose="02020603050405020304" pitchFamily="18" charset="0"/>
              <a:ea typeface="Times New Roman" panose="02020603050405020304" pitchFamily="18" charset="0"/>
            </a:endParaRPr>
          </a:p>
          <a:p>
            <a:pPr indent="449580" algn="just"/>
            <a:r>
              <a:rPr lang="en-US" sz="2800" dirty="0">
                <a:solidFill>
                  <a:srgbClr val="000000"/>
                </a:solidFill>
                <a:effectLst/>
                <a:latin typeface="Times New Roman" panose="02020603050405020304" pitchFamily="18" charset="0"/>
                <a:ea typeface="Times New Roman" panose="02020603050405020304" pitchFamily="18" charset="0"/>
              </a:rPr>
              <a:t>2</a:t>
            </a:r>
            <a:r>
              <a:rPr lang="uz-Cyrl-UZ"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Ichki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suvlar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orqali</a:t>
            </a:r>
            <a:r>
              <a:rPr lang="en-US" sz="2800" dirty="0">
                <a:solidFill>
                  <a:srgbClr val="000000"/>
                </a:solidFill>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p>
            <a:pPr indent="449580" algn="just"/>
            <a:r>
              <a:rPr lang="en-US" sz="2800" b="1" i="1" dirty="0" err="1">
                <a:solidFill>
                  <a:srgbClr val="FF0000"/>
                </a:solidFill>
                <a:effectLst/>
                <a:latin typeface="Times New Roman" panose="02020603050405020304" pitchFamily="18" charset="0"/>
                <a:ea typeface="Times New Roman" panose="02020603050405020304" pitchFamily="18" charset="0"/>
              </a:rPr>
              <a:t>Daryo</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transporti</a:t>
            </a:r>
            <a:r>
              <a:rPr lang="en-US" sz="2800" b="1" i="1" dirty="0">
                <a:solidFill>
                  <a:srgbClr val="FF0000"/>
                </a:solidFill>
                <a:effectLst/>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Bu </a:t>
            </a:r>
            <a:r>
              <a:rPr lang="en-US" sz="2800" dirty="0" err="1">
                <a:solidFill>
                  <a:srgbClr val="000000"/>
                </a:solidFill>
                <a:effectLst/>
                <a:latin typeface="Times New Roman" panose="02020603050405020304" pitchFamily="18" charset="0"/>
                <a:ea typeface="Times New Roman" panose="02020603050405020304" pitchFamily="18" charset="0"/>
              </a:rPr>
              <a:t>yuklar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yo‘lovchilar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asosan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ichki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suv</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yo‘llari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orqali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tashuvchi</a:t>
            </a:r>
            <a:r>
              <a:rPr lang="en-US" sz="2800" dirty="0">
                <a:solidFill>
                  <a:srgbClr val="000000"/>
                </a:solidFill>
                <a:effectLst/>
                <a:latin typeface="Times New Roman" panose="02020603050405020304" pitchFamily="18" charset="0"/>
                <a:ea typeface="Times New Roman" panose="02020603050405020304" pitchFamily="18" charset="0"/>
              </a:rPr>
              <a:t> transport </a:t>
            </a:r>
            <a:r>
              <a:rPr lang="en-US" sz="2800" dirty="0" err="1">
                <a:solidFill>
                  <a:srgbClr val="000000"/>
                </a:solidFill>
                <a:effectLst/>
                <a:latin typeface="Times New Roman" panose="02020603050405020304" pitchFamily="18" charset="0"/>
                <a:ea typeface="Times New Roman" panose="02020603050405020304" pitchFamily="18" charset="0"/>
              </a:rPr>
              <a:t>turiga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kiradi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Daryo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transporti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quyidagilarga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bo‘linadi</a:t>
            </a:r>
            <a:r>
              <a:rPr lang="en-US" sz="2800" dirty="0">
                <a:solidFill>
                  <a:srgbClr val="000000"/>
                </a:solidFill>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p>
            <a:pPr indent="449580" algn="just"/>
            <a:r>
              <a:rPr lang="en-US" sz="2800" dirty="0">
                <a:solidFill>
                  <a:srgbClr val="000000"/>
                </a:solidFill>
                <a:effectLst/>
                <a:latin typeface="Times New Roman" panose="02020603050405020304" pitchFamily="18" charset="0"/>
                <a:ea typeface="Times New Roman" panose="02020603050405020304" pitchFamily="18" charset="0"/>
              </a:rPr>
              <a:t>1</a:t>
            </a:r>
            <a:r>
              <a:rPr lang="uz-Cyrl-UZ"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FF0000"/>
                </a:solidFill>
                <a:effectLst/>
                <a:latin typeface="Times New Roman" panose="02020603050405020304" pitchFamily="18" charset="0"/>
                <a:ea typeface="Times New Roman" panose="02020603050405020304" pitchFamily="18" charset="0"/>
              </a:rPr>
              <a:t>Magistral</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daryo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yo‘llari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yoki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xalqaro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davlatlar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o‘rtasidagi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tashqi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savdoni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amalga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oshirishga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xizmat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qilish</a:t>
            </a:r>
            <a:r>
              <a:rPr lang="en-US" sz="2800" dirty="0">
                <a:solidFill>
                  <a:srgbClr val="000000"/>
                </a:solidFill>
                <a:effectLst/>
                <a:latin typeface="Times New Roman" panose="02020603050405020304" pitchFamily="18" charset="0"/>
                <a:ea typeface="Times New Roman" panose="02020603050405020304" pitchFamily="18" charset="0"/>
              </a:rPr>
              <a:t>. Dunay, Oder, </a:t>
            </a:r>
            <a:r>
              <a:rPr lang="en-US" sz="2800" dirty="0" err="1">
                <a:solidFill>
                  <a:srgbClr val="000000"/>
                </a:solidFill>
                <a:effectLst/>
                <a:latin typeface="Times New Roman" panose="02020603050405020304" pitchFamily="18" charset="0"/>
                <a:ea typeface="Times New Roman" panose="02020603050405020304" pitchFamily="18" charset="0"/>
              </a:rPr>
              <a:t>Reyn</a:t>
            </a:r>
            <a:r>
              <a:rPr lang="en-US" sz="2800" dirty="0">
                <a:solidFill>
                  <a:srgbClr val="000000"/>
                </a:solidFill>
                <a:effectLst/>
                <a:latin typeface="Times New Roman" panose="02020603050405020304" pitchFamily="18" charset="0"/>
                <a:ea typeface="Times New Roman" panose="02020603050405020304" pitchFamily="18" charset="0"/>
              </a:rPr>
              <a:t>, Amur.</a:t>
            </a:r>
            <a:endParaRPr lang="ru-RU" sz="2800" dirty="0">
              <a:effectLst/>
              <a:latin typeface="Times New Roman" panose="02020603050405020304" pitchFamily="18" charset="0"/>
              <a:ea typeface="Times New Roman" panose="02020603050405020304" pitchFamily="18" charset="0"/>
            </a:endParaRPr>
          </a:p>
          <a:p>
            <a:pPr indent="449580" algn="just"/>
            <a:r>
              <a:rPr lang="en-US" sz="2800" dirty="0">
                <a:solidFill>
                  <a:srgbClr val="000000"/>
                </a:solidFill>
                <a:effectLst/>
                <a:latin typeface="Times New Roman" panose="02020603050405020304" pitchFamily="18" charset="0"/>
                <a:ea typeface="Times New Roman" panose="02020603050405020304" pitchFamily="18" charset="0"/>
              </a:rPr>
              <a:t>2</a:t>
            </a:r>
            <a:r>
              <a:rPr lang="uz-Cyrl-UZ"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Rayonlararo</a:t>
            </a:r>
            <a:r>
              <a:rPr lang="en-US" sz="2800" dirty="0">
                <a:solidFill>
                  <a:srgbClr val="FF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Davlat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ichidagi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yirik</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rayonlararo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tashish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kiradi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Volga,Missisipi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Amudaryo</a:t>
            </a:r>
            <a:r>
              <a:rPr lang="en-US" sz="2800" dirty="0">
                <a:solidFill>
                  <a:srgbClr val="000000"/>
                </a:solidFill>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p>
            <a:pPr indent="449580" algn="just"/>
            <a:r>
              <a:rPr lang="en-US" sz="2800" dirty="0">
                <a:solidFill>
                  <a:srgbClr val="000000"/>
                </a:solidFill>
                <a:effectLst/>
                <a:latin typeface="Times New Roman" panose="02020603050405020304" pitchFamily="18" charset="0"/>
                <a:ea typeface="Times New Roman" panose="02020603050405020304" pitchFamily="18" charset="0"/>
              </a:rPr>
              <a:t>3</a:t>
            </a:r>
            <a:r>
              <a:rPr lang="uz-Cyrl-UZ"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Mahalliy</a:t>
            </a:r>
            <a:r>
              <a:rPr lang="en-US" sz="2800" dirty="0">
                <a:solidFill>
                  <a:srgbClr val="FF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ya’ni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rayonlararo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yuklarni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tashishni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amalga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oshirish</a:t>
            </a:r>
            <a:r>
              <a:rPr lang="en-US" sz="2800" dirty="0">
                <a:solidFill>
                  <a:srgbClr val="000000"/>
                </a:solidFill>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328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59E6A2-0CCF-4992-9FE8-F949894736DF}"/>
              </a:ext>
            </a:extLst>
          </p:cNvPr>
          <p:cNvSpPr txBox="1"/>
          <p:nvPr/>
        </p:nvSpPr>
        <p:spPr>
          <a:xfrm>
            <a:off x="381000" y="337687"/>
            <a:ext cx="11430000" cy="6340197"/>
          </a:xfrm>
          <a:prstGeom prst="rect">
            <a:avLst/>
          </a:prstGeom>
          <a:noFill/>
        </p:spPr>
        <p:txBody>
          <a:bodyPr wrap="square">
            <a:spAutoFit/>
          </a:bodyPr>
          <a:lstStyle/>
          <a:p>
            <a:pPr algn="just"/>
            <a:r>
              <a:rPr lang="uz-Latn-UZ" sz="28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Daryo</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transporti</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bir</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necha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davlatlarda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mavsumiy</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ish</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ko‘rsatishiga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qaramay</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transportning</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boshqa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turlariga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qaraganda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ancha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samaraliroqdir</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Masalan</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katta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daryolarda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kemachilikni</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tashkil</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qilishning</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birinchi</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bosqichidagi</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xarajatlar</a:t>
            </a:r>
            <a:r>
              <a:rPr lang="en-US" sz="2700" dirty="0">
                <a:solidFill>
                  <a:srgbClr val="002060"/>
                </a:solidFill>
                <a:effectLst/>
                <a:latin typeface="Times New Roman" panose="02020603050405020304" pitchFamily="18" charset="0"/>
                <a:ea typeface="Times New Roman" panose="02020603050405020304" pitchFamily="18" charset="0"/>
              </a:rPr>
              <a:t> temir </a:t>
            </a:r>
            <a:r>
              <a:rPr lang="en-US" sz="2700" dirty="0" err="1">
                <a:solidFill>
                  <a:srgbClr val="002060"/>
                </a:solidFill>
                <a:effectLst/>
                <a:latin typeface="Times New Roman" panose="02020603050405020304" pitchFamily="18" charset="0"/>
                <a:ea typeface="Times New Roman" panose="02020603050405020304" pitchFamily="18" charset="0"/>
              </a:rPr>
              <a:t>yo‘lni</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tashkil</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qilishdagi</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xarajatlardan</a:t>
            </a:r>
            <a:r>
              <a:rPr lang="en-US" sz="2700" dirty="0">
                <a:solidFill>
                  <a:srgbClr val="002060"/>
                </a:solidFill>
                <a:effectLst/>
                <a:latin typeface="Times New Roman" panose="02020603050405020304" pitchFamily="18" charset="0"/>
                <a:ea typeface="Times New Roman" panose="02020603050405020304" pitchFamily="18" charset="0"/>
              </a:rPr>
              <a:t> 8-10 </a:t>
            </a:r>
            <a:r>
              <a:rPr lang="en-US" sz="2700" dirty="0" err="1">
                <a:solidFill>
                  <a:srgbClr val="002060"/>
                </a:solidFill>
                <a:effectLst/>
                <a:latin typeface="Times New Roman" panose="02020603050405020304" pitchFamily="18" charset="0"/>
                <a:ea typeface="Times New Roman" panose="02020603050405020304" pitchFamily="18" charset="0"/>
              </a:rPr>
              <a:t>marta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arzon</a:t>
            </a:r>
            <a:r>
              <a:rPr lang="en-US" sz="2700" dirty="0">
                <a:solidFill>
                  <a:srgbClr val="002060"/>
                </a:solidFill>
                <a:effectLst/>
                <a:latin typeface="Times New Roman" panose="02020603050405020304" pitchFamily="18" charset="0"/>
                <a:ea typeface="Times New Roman" panose="02020603050405020304" pitchFamily="18" charset="0"/>
              </a:rPr>
              <a:t>. Magistral </a:t>
            </a:r>
            <a:r>
              <a:rPr lang="en-US" sz="2700" dirty="0" err="1">
                <a:solidFill>
                  <a:srgbClr val="002060"/>
                </a:solidFill>
                <a:effectLst/>
                <a:latin typeface="Times New Roman" panose="02020603050405020304" pitchFamily="18" charset="0"/>
                <a:ea typeface="Times New Roman" panose="02020603050405020304" pitchFamily="18" charset="0"/>
              </a:rPr>
              <a:t>daryolarda</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yuklarni</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tashish</a:t>
            </a:r>
            <a:r>
              <a:rPr lang="en-US" sz="2700" dirty="0">
                <a:solidFill>
                  <a:srgbClr val="002060"/>
                </a:solidFill>
                <a:effectLst/>
                <a:latin typeface="Times New Roman" panose="02020603050405020304" pitchFamily="18" charset="0"/>
                <a:ea typeface="Times New Roman" panose="02020603050405020304" pitchFamily="18" charset="0"/>
              </a:rPr>
              <a:t> temir </a:t>
            </a:r>
            <a:r>
              <a:rPr lang="en-US" sz="2700" dirty="0" err="1">
                <a:solidFill>
                  <a:srgbClr val="002060"/>
                </a:solidFill>
                <a:effectLst/>
                <a:latin typeface="Times New Roman" panose="02020603050405020304" pitchFamily="18" charset="0"/>
                <a:ea typeface="Times New Roman" panose="02020603050405020304" pitchFamily="18" charset="0"/>
              </a:rPr>
              <a:t>yo‘l</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narxlaridan</a:t>
            </a:r>
            <a:r>
              <a:rPr lang="en-US" sz="2700" dirty="0">
                <a:solidFill>
                  <a:srgbClr val="002060"/>
                </a:solidFill>
                <a:effectLst/>
                <a:latin typeface="Times New Roman" panose="02020603050405020304" pitchFamily="18" charset="0"/>
                <a:ea typeface="Times New Roman" panose="02020603050405020304" pitchFamily="18" charset="0"/>
              </a:rPr>
              <a:t> 55 %, </a:t>
            </a:r>
            <a:r>
              <a:rPr lang="en-US" sz="2700" dirty="0" err="1">
                <a:solidFill>
                  <a:srgbClr val="002060"/>
                </a:solidFill>
                <a:effectLst/>
                <a:latin typeface="Times New Roman" panose="02020603050405020304" pitchFamily="18" charset="0"/>
                <a:ea typeface="Times New Roman" panose="02020603050405020304" pitchFamily="18" charset="0"/>
              </a:rPr>
              <a:t>avtotransportdan</a:t>
            </a:r>
            <a:r>
              <a:rPr lang="en-US" sz="2700" dirty="0">
                <a:solidFill>
                  <a:srgbClr val="002060"/>
                </a:solidFill>
                <a:effectLst/>
                <a:latin typeface="Times New Roman" panose="02020603050405020304" pitchFamily="18" charset="0"/>
                <a:ea typeface="Times New Roman" panose="02020603050405020304" pitchFamily="18" charset="0"/>
              </a:rPr>
              <a:t> 3-5 </a:t>
            </a:r>
            <a:r>
              <a:rPr lang="en-US" sz="2700" dirty="0" err="1">
                <a:solidFill>
                  <a:srgbClr val="002060"/>
                </a:solidFill>
                <a:effectLst/>
                <a:latin typeface="Times New Roman" panose="02020603050405020304" pitchFamily="18" charset="0"/>
                <a:ea typeface="Times New Roman" panose="02020603050405020304" pitchFamily="18" charset="0"/>
              </a:rPr>
              <a:t>barobar</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arzon</a:t>
            </a:r>
            <a:r>
              <a:rPr lang="en-US" sz="2700" dirty="0">
                <a:solidFill>
                  <a:srgbClr val="002060"/>
                </a:solidFill>
                <a:effectLst/>
                <a:latin typeface="Times New Roman" panose="02020603050405020304" pitchFamily="18" charset="0"/>
                <a:ea typeface="Times New Roman" panose="02020603050405020304" pitchFamily="18" charset="0"/>
              </a:rPr>
              <a:t> </a:t>
            </a:r>
            <a:r>
              <a:rPr lang="en-US" sz="2700" dirty="0" err="1">
                <a:solidFill>
                  <a:srgbClr val="002060"/>
                </a:solidFill>
                <a:effectLst/>
                <a:latin typeface="Times New Roman" panose="02020603050405020304" pitchFamily="18" charset="0"/>
                <a:ea typeface="Times New Roman" panose="02020603050405020304" pitchFamily="18" charset="0"/>
              </a:rPr>
              <a:t>bo‘ladi</a:t>
            </a:r>
            <a:r>
              <a:rPr lang="en-US" sz="2700" dirty="0">
                <a:solidFill>
                  <a:srgbClr val="002060"/>
                </a:solidFill>
                <a:effectLst/>
                <a:latin typeface="Times New Roman" panose="02020603050405020304" pitchFamily="18" charset="0"/>
                <a:ea typeface="Times New Roman" panose="02020603050405020304" pitchFamily="18" charset="0"/>
              </a:rPr>
              <a:t>. </a:t>
            </a:r>
            <a:r>
              <a:rPr lang="uz-Cyrl-UZ" sz="2700" dirty="0">
                <a:solidFill>
                  <a:srgbClr val="002060"/>
                </a:solidFill>
                <a:effectLst/>
                <a:latin typeface="Times New Roman" panose="02020603050405020304" pitchFamily="18" charset="0"/>
                <a:ea typeface="Times New Roman" panose="02020603050405020304" pitchFamily="18" charset="0"/>
              </a:rPr>
              <a:t>1999 yilga kelib, O‘zbekistonda suv yo‘llarining umumiy uzunligi 2800 km ga yetdi. Amudaryo Panjdan Mo‘ynoqqa qadar paroxodlar qatnovi amalga oshirildi. Daryo suvining kamayishi va Orol dengizining qurib borishi natijasida suv yo‘llari keskin qisqardi, ammo shunga qaramay, 1999 yili daryo transportida 1420 ming t. yuk tashildi. </a:t>
            </a:r>
            <a:endParaRPr lang="uz-Latn-UZ" sz="2700" dirty="0">
              <a:solidFill>
                <a:srgbClr val="002060"/>
              </a:solidFill>
              <a:effectLst/>
              <a:latin typeface="Times New Roman" panose="02020603050405020304" pitchFamily="18" charset="0"/>
              <a:ea typeface="Times New Roman" panose="02020603050405020304" pitchFamily="18" charset="0"/>
            </a:endParaRPr>
          </a:p>
          <a:p>
            <a:pPr algn="just"/>
            <a:r>
              <a:rPr lang="uz-Latn-UZ" sz="2700" dirty="0">
                <a:solidFill>
                  <a:srgbClr val="000000"/>
                </a:solidFill>
                <a:latin typeface="Times New Roman" panose="02020603050405020304" pitchFamily="18" charset="0"/>
                <a:ea typeface="Times New Roman" panose="02020603050405020304" pitchFamily="18" charset="0"/>
              </a:rPr>
              <a:t>	</a:t>
            </a:r>
            <a:r>
              <a:rPr lang="uz-Cyrl-UZ" sz="2700" dirty="0">
                <a:solidFill>
                  <a:srgbClr val="7030A0"/>
                </a:solidFill>
                <a:effectLst/>
                <a:latin typeface="Times New Roman" panose="02020603050405020304" pitchFamily="18" charset="0"/>
                <a:ea typeface="Times New Roman" panose="02020603050405020304" pitchFamily="18" charset="0"/>
              </a:rPr>
              <a:t>O‘rta Osiyo paroxodchiligi Turkmaniston, O‘zbekiston, Tojikiston o‘rtasida taqsimlandi. 1994 yili may oyida O‘zbekiston Respublikasida joylashgan daryo floti bo‘linmalarini boshqarish tartibi qayta tashkil etildi. O‘rta Osiyo paroxodchiligi Uzbekistondagi bo‘linmalari negizida “Termiz daryo porti”, “Qoraqalpog‘iston daryo floti” ishlab chiqarish birlashmalari tashkil etildi. </a:t>
            </a:r>
            <a:endParaRPr lang="ru-RU" sz="2700" dirty="0">
              <a:solidFill>
                <a:srgbClr val="7030A0"/>
              </a:solidFill>
            </a:endParaRPr>
          </a:p>
        </p:txBody>
      </p:sp>
    </p:spTree>
    <p:extLst>
      <p:ext uri="{BB962C8B-B14F-4D97-AF65-F5344CB8AC3E}">
        <p14:creationId xmlns:p14="http://schemas.microsoft.com/office/powerpoint/2010/main" val="336172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A5CBCC-6488-47B3-8743-6A2B06302812}"/>
              </a:ext>
            </a:extLst>
          </p:cNvPr>
          <p:cNvSpPr txBox="1"/>
          <p:nvPr/>
        </p:nvSpPr>
        <p:spPr>
          <a:xfrm>
            <a:off x="304800" y="282084"/>
            <a:ext cx="11582400" cy="4278094"/>
          </a:xfrm>
          <a:prstGeom prst="rect">
            <a:avLst/>
          </a:prstGeom>
          <a:noFill/>
        </p:spPr>
        <p:txBody>
          <a:bodyPr wrap="square">
            <a:spAutoFit/>
          </a:bodyPr>
          <a:lstStyle/>
          <a:p>
            <a:pPr algn="ctr"/>
            <a:r>
              <a:rPr lang="uz-Cyrl-UZ" sz="2800" b="1" i="1" dirty="0">
                <a:effectLst/>
                <a:latin typeface="Times New Roman" panose="02020603050405020304" pitchFamily="18" charset="0"/>
                <a:ea typeface="Times New Roman" panose="02020603050405020304" pitchFamily="18" charset="0"/>
              </a:rPr>
              <a:t>Haydovchi va yo‘lovchilarning dam olishini uyushtirish va ularga</a:t>
            </a:r>
            <a:endParaRPr lang="ru-RU" sz="2800" b="1" dirty="0">
              <a:effectLst/>
              <a:latin typeface="Times New Roman" panose="02020603050405020304" pitchFamily="18" charset="0"/>
              <a:ea typeface="Times New Roman" panose="02020603050405020304" pitchFamily="18" charset="0"/>
            </a:endParaRPr>
          </a:p>
          <a:p>
            <a:pPr algn="ctr"/>
            <a:r>
              <a:rPr lang="uz-Latn-UZ" sz="2800" b="1" i="1" dirty="0">
                <a:effectLst/>
                <a:latin typeface="Times New Roman" panose="02020603050405020304" pitchFamily="18" charset="0"/>
                <a:ea typeface="Times New Roman" panose="02020603050405020304" pitchFamily="18" charset="0"/>
              </a:rPr>
              <a:t>k</a:t>
            </a:r>
            <a:r>
              <a:rPr lang="uz-Cyrl-UZ" sz="2800" b="1" i="1" dirty="0">
                <a:effectLst/>
                <a:latin typeface="Times New Roman" panose="02020603050405020304" pitchFamily="18" charset="0"/>
                <a:ea typeface="Times New Roman" panose="02020603050405020304" pitchFamily="18" charset="0"/>
              </a:rPr>
              <a:t>ompleks xizmat qilish asoslari</a:t>
            </a:r>
            <a:endParaRPr lang="ru-RU" sz="2800" b="1" dirty="0">
              <a:effectLst/>
              <a:latin typeface="Times New Roman" panose="02020603050405020304" pitchFamily="18" charset="0"/>
              <a:ea typeface="Times New Roman" panose="02020603050405020304" pitchFamily="18" charset="0"/>
            </a:endParaRPr>
          </a:p>
          <a:p>
            <a:pPr indent="450215" algn="just">
              <a:spcAft>
                <a:spcPts val="600"/>
              </a:spcAft>
            </a:pPr>
            <a:r>
              <a:rPr lang="uz-Latn-UZ" sz="2400" dirty="0">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Zamonaviy</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avtomobil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yo‘llarida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har</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kuni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minglab</a:t>
            </a:r>
            <a:r>
              <a:rPr lang="en-US" sz="2400" dirty="0">
                <a:solidFill>
                  <a:srgbClr val="7030A0"/>
                </a:solidFill>
                <a:effectLst/>
                <a:latin typeface="Times New Roman" panose="02020603050405020304" pitchFamily="18" charset="0"/>
                <a:ea typeface="Times New Roman" panose="02020603050405020304" pitchFamily="18" charset="0"/>
              </a:rPr>
              <a:t> transport </a:t>
            </a:r>
            <a:r>
              <a:rPr lang="en-US" sz="2400" dirty="0" err="1">
                <a:solidFill>
                  <a:srgbClr val="7030A0"/>
                </a:solidFill>
                <a:effectLst/>
                <a:latin typeface="Times New Roman" panose="02020603050405020304" pitchFamily="18" charset="0"/>
                <a:ea typeface="Times New Roman" panose="02020603050405020304" pitchFamily="18" charset="0"/>
              </a:rPr>
              <a:t>vositalari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o‘tadi</a:t>
            </a:r>
            <a:r>
              <a:rPr lang="en-US" sz="2400" dirty="0">
                <a:solidFill>
                  <a:srgbClr val="7030A0"/>
                </a:solidFill>
                <a:effectLst/>
                <a:latin typeface="Times New Roman" panose="02020603050405020304" pitchFamily="18" charset="0"/>
                <a:ea typeface="Times New Roman" panose="02020603050405020304" pitchFamily="18" charset="0"/>
              </a:rPr>
              <a:t>. Transport </a:t>
            </a:r>
            <a:r>
              <a:rPr lang="en-US" sz="2400" dirty="0" err="1">
                <a:solidFill>
                  <a:srgbClr val="7030A0"/>
                </a:solidFill>
                <a:effectLst/>
                <a:latin typeface="Times New Roman" panose="02020603050405020304" pitchFamily="18" charset="0"/>
                <a:ea typeface="Times New Roman" panose="02020603050405020304" pitchFamily="18" charset="0"/>
              </a:rPr>
              <a:t>oqimi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me’yorida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bo‘lishi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uchun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inshootlari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kompleksida</a:t>
            </a:r>
            <a:r>
              <a:rPr lang="en-US" sz="2400" dirty="0">
                <a:solidFill>
                  <a:srgbClr val="7030A0"/>
                </a:solidFill>
                <a:effectLst/>
                <a:latin typeface="Times New Roman" panose="02020603050405020304" pitchFamily="18" charset="0"/>
                <a:ea typeface="Times New Roman" panose="02020603050405020304" pitchFamily="18" charset="0"/>
              </a:rPr>
              <a:t> harakat </a:t>
            </a:r>
            <a:r>
              <a:rPr lang="en-US" sz="2400" dirty="0" err="1">
                <a:solidFill>
                  <a:srgbClr val="7030A0"/>
                </a:solidFill>
                <a:effectLst/>
                <a:latin typeface="Times New Roman" panose="02020603050405020304" pitchFamily="18" charset="0"/>
                <a:ea typeface="Times New Roman" panose="02020603050405020304" pitchFamily="18" charset="0"/>
              </a:rPr>
              <a:t>xizmati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tizimi</a:t>
            </a:r>
            <a:r>
              <a:rPr lang="en-US" sz="2400" dirty="0">
                <a:solidFill>
                  <a:srgbClr val="7030A0"/>
                </a:solidFill>
                <a:effectLst/>
                <a:latin typeface="Times New Roman" panose="02020603050405020304" pitchFamily="18" charset="0"/>
                <a:ea typeface="Times New Roman" panose="02020603050405020304" pitchFamily="18" charset="0"/>
              </a:rPr>
              <a:t> ham </a:t>
            </a:r>
            <a:r>
              <a:rPr lang="en-US" sz="2400" dirty="0" err="1">
                <a:solidFill>
                  <a:srgbClr val="7030A0"/>
                </a:solidFill>
                <a:effectLst/>
                <a:latin typeface="Times New Roman" panose="02020603050405020304" pitchFamily="18" charset="0"/>
                <a:ea typeface="Times New Roman" panose="02020603050405020304" pitchFamily="18" charset="0"/>
              </a:rPr>
              <a:t>bo‘lishi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kerak</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Haydovchi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va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yo‘lovchilarga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kompleks</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xizmat</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qilishdan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maqsad</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ularning</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hayot</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faoliyati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uchun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zarur</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bo‘ladigan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sharoitni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ta’minlash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hisoblanadi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Ya’ni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haydovchilarning</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ishlashi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va</a:t>
            </a:r>
            <a:r>
              <a:rPr lang="en-US" sz="2400" dirty="0">
                <a:solidFill>
                  <a:srgbClr val="7030A0"/>
                </a:solidFill>
                <a:effectLst/>
                <a:latin typeface="Times New Roman" panose="02020603050405020304" pitchFamily="18" charset="0"/>
                <a:ea typeface="Times New Roman" panose="02020603050405020304" pitchFamily="18" charset="0"/>
              </a:rPr>
              <a:t> dam </a:t>
            </a:r>
            <a:r>
              <a:rPr lang="en-US" sz="2400" dirty="0" err="1">
                <a:solidFill>
                  <a:srgbClr val="7030A0"/>
                </a:solidFill>
                <a:effectLst/>
                <a:latin typeface="Times New Roman" panose="02020603050405020304" pitchFamily="18" charset="0"/>
                <a:ea typeface="Times New Roman" panose="02020603050405020304" pitchFamily="18" charset="0"/>
              </a:rPr>
              <a:t>olishi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uchun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kerak</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bo‘ladigan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rejim</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yaratilishi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ish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yoki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sayyohlik</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maqsadi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bilan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yo‘lga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chiqqan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yo‘lovchilarga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qulaylik</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yaratilishi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tushuniladi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Insonlarning</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vaqtida</a:t>
            </a:r>
            <a:r>
              <a:rPr lang="en-US" sz="2400" dirty="0">
                <a:solidFill>
                  <a:srgbClr val="7030A0"/>
                </a:solidFill>
                <a:effectLst/>
                <a:latin typeface="Times New Roman" panose="02020603050405020304" pitchFamily="18" charset="0"/>
                <a:ea typeface="Times New Roman" panose="02020603050405020304" pitchFamily="18" charset="0"/>
              </a:rPr>
              <a:t> dam </a:t>
            </a:r>
            <a:r>
              <a:rPr lang="en-US" sz="2400" dirty="0" err="1">
                <a:solidFill>
                  <a:srgbClr val="7030A0"/>
                </a:solidFill>
                <a:effectLst/>
                <a:latin typeface="Times New Roman" panose="02020603050405020304" pitchFamily="18" charset="0"/>
                <a:ea typeface="Times New Roman" panose="02020603050405020304" pitchFamily="18" charset="0"/>
              </a:rPr>
              <a:t>olishi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ovqatlanishi</a:t>
            </a:r>
            <a:r>
              <a:rPr lang="en-US" sz="2400" dirty="0">
                <a:solidFill>
                  <a:srgbClr val="7030A0"/>
                </a:solidFill>
                <a:effectLst/>
                <a:latin typeface="Times New Roman" panose="02020603050405020304" pitchFamily="18" charset="0"/>
                <a:ea typeface="Times New Roman" panose="02020603050405020304" pitchFamily="18" charset="0"/>
              </a:rPr>
              <a:t>, transport </a:t>
            </a:r>
            <a:r>
              <a:rPr lang="en-US" sz="2400" dirty="0" err="1">
                <a:solidFill>
                  <a:srgbClr val="7030A0"/>
                </a:solidFill>
                <a:effectLst/>
                <a:latin typeface="Times New Roman" panose="02020603050405020304" pitchFamily="18" charset="0"/>
                <a:ea typeface="Times New Roman" panose="02020603050405020304" pitchFamily="18" charset="0"/>
              </a:rPr>
              <a:t>vositalariga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malakali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xizmat</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qilish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ularga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vaqtida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yoqilgi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quyish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moylash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harakati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qulay</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va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xavfsiz</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bo‘lishiga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jiddiy</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ta’sir</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qiladi</a:t>
            </a:r>
            <a:r>
              <a:rPr lang="en-US" sz="2400" dirty="0">
                <a:solidFill>
                  <a:srgbClr val="7030A0"/>
                </a:solidFill>
                <a:effectLst/>
                <a:latin typeface="Times New Roman" panose="02020603050405020304" pitchFamily="18" charset="0"/>
                <a:ea typeface="Times New Roman" panose="02020603050405020304" pitchFamily="18" charset="0"/>
              </a:rPr>
              <a:t>.</a:t>
            </a:r>
            <a:endParaRPr lang="ru-RU" sz="2400" dirty="0">
              <a:solidFill>
                <a:srgbClr val="7030A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0875AEA-F11C-4C7D-A06C-7749286CA95B}"/>
              </a:ext>
            </a:extLst>
          </p:cNvPr>
          <p:cNvSpPr txBox="1"/>
          <p:nvPr/>
        </p:nvSpPr>
        <p:spPr>
          <a:xfrm>
            <a:off x="304800" y="4516083"/>
            <a:ext cx="11582400" cy="2308324"/>
          </a:xfrm>
          <a:prstGeom prst="rect">
            <a:avLst/>
          </a:prstGeom>
          <a:noFill/>
        </p:spPr>
        <p:txBody>
          <a:bodyPr wrap="square">
            <a:spAutoFit/>
          </a:bodyPr>
          <a:lstStyle/>
          <a:p>
            <a:pPr algn="just"/>
            <a:r>
              <a:rPr lang="uz-Latn-UZ" sz="2400" dirty="0">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Haydovchilar</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yo‘lovchilarning</a:t>
            </a:r>
            <a:r>
              <a:rPr lang="en-US" sz="2400" dirty="0">
                <a:solidFill>
                  <a:srgbClr val="002060"/>
                </a:solidFill>
                <a:effectLst/>
                <a:latin typeface="Times New Roman" panose="02020603050405020304" pitchFamily="18" charset="0"/>
                <a:ea typeface="Times New Roman" panose="02020603050405020304" pitchFamily="18" charset="0"/>
              </a:rPr>
              <a:t> harakat </a:t>
            </a:r>
            <a:r>
              <a:rPr lang="en-US" sz="2400" dirty="0" err="1">
                <a:solidFill>
                  <a:srgbClr val="002060"/>
                </a:solidFill>
                <a:effectLst/>
                <a:latin typeface="Times New Roman" panose="02020603050405020304" pitchFamily="18" charset="0"/>
                <a:ea typeface="Times New Roman" panose="02020603050405020304" pitchFamily="18" charset="0"/>
              </a:rPr>
              <a:t>xizmatiga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xizmat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komplekslarining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joylashishiga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ularning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tarkibiga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talabi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safardan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maqsad</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uning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xususiyati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davomiyligi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haydovchilar</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mehnatining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o‘ziga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xos</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tomonlari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yo‘lovchilarning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odatlari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yoshi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ob-havo</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sharoiti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yana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ko‘p</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boshqa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omillarga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bog‘liq</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bo‘ladi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Kompleks</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xizmat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tashkil</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qilishda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juda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ko‘p</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omillarni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hisobga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olish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kerakligi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vazifa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aniq</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bir</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usul</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bilan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hal</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qilishni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murakkablashtiradi</a:t>
            </a:r>
            <a:r>
              <a:rPr lang="en-US" sz="2400" dirty="0">
                <a:solidFill>
                  <a:srgbClr val="002060"/>
                </a:solidFill>
                <a:effectLst/>
                <a:latin typeface="Times New Roman" panose="02020603050405020304" pitchFamily="18" charset="0"/>
                <a:ea typeface="Times New Roman" panose="02020603050405020304" pitchFamily="18" charset="0"/>
              </a:rPr>
              <a:t>. </a:t>
            </a:r>
            <a:endParaRPr lang="ru-RU" sz="2400" dirty="0">
              <a:solidFill>
                <a:srgbClr val="002060"/>
              </a:solidFill>
            </a:endParaRPr>
          </a:p>
        </p:txBody>
      </p:sp>
    </p:spTree>
    <p:extLst>
      <p:ext uri="{BB962C8B-B14F-4D97-AF65-F5344CB8AC3E}">
        <p14:creationId xmlns:p14="http://schemas.microsoft.com/office/powerpoint/2010/main" val="22424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4CF238-59AD-448D-A291-9809F2BE27DB}"/>
              </a:ext>
            </a:extLst>
          </p:cNvPr>
          <p:cNvSpPr txBox="1"/>
          <p:nvPr/>
        </p:nvSpPr>
        <p:spPr>
          <a:xfrm>
            <a:off x="348343" y="179249"/>
            <a:ext cx="11495314" cy="6678751"/>
          </a:xfrm>
          <a:prstGeom prst="rect">
            <a:avLst/>
          </a:prstGeom>
          <a:noFill/>
        </p:spPr>
        <p:txBody>
          <a:bodyPr wrap="square">
            <a:spAutoFit/>
          </a:bodyPr>
          <a:lstStyle/>
          <a:p>
            <a:pPr indent="450215" algn="just">
              <a:spcAft>
                <a:spcPts val="600"/>
              </a:spcAft>
            </a:pPr>
            <a:r>
              <a:rPr lang="en-US" sz="2800" b="1" i="1" dirty="0" err="1">
                <a:solidFill>
                  <a:schemeClr val="bg1"/>
                </a:solidFill>
                <a:effectLst/>
                <a:latin typeface="Times New Roman" panose="02020603050405020304" pitchFamily="18" charset="0"/>
                <a:ea typeface="Times New Roman" panose="02020603050405020304" pitchFamily="18" charset="0"/>
              </a:rPr>
              <a:t>Vazifasiga</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qarab</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xizmat</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turlarini</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to‘rtta</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asosiy</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guruhga</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bo‘lish</a:t>
            </a:r>
            <a:r>
              <a:rPr lang="en-US" sz="2800" b="1" i="1" dirty="0">
                <a:solidFill>
                  <a:schemeClr val="bg1"/>
                </a:solidFill>
                <a:effectLst/>
                <a:latin typeface="Times New Roman" panose="02020603050405020304" pitchFamily="18" charset="0"/>
                <a:ea typeface="Times New Roman" panose="02020603050405020304" pitchFamily="18" charset="0"/>
              </a:rPr>
              <a:t> </a:t>
            </a:r>
            <a:r>
              <a:rPr lang="en-US" sz="2800" b="1" i="1" dirty="0" err="1">
                <a:solidFill>
                  <a:schemeClr val="bg1"/>
                </a:solidFill>
                <a:effectLst/>
                <a:latin typeface="Times New Roman" panose="02020603050405020304" pitchFamily="18" charset="0"/>
                <a:ea typeface="Times New Roman" panose="02020603050405020304" pitchFamily="18" charset="0"/>
              </a:rPr>
              <a:t>mumkin</a:t>
            </a:r>
            <a:r>
              <a:rPr lang="en-US" sz="2800" b="1" i="1" dirty="0">
                <a:solidFill>
                  <a:schemeClr val="bg1"/>
                </a:solidFill>
                <a:effectLst/>
                <a:latin typeface="Times New Roman" panose="02020603050405020304" pitchFamily="18" charset="0"/>
                <a:ea typeface="Times New Roman" panose="02020603050405020304" pitchFamily="18" charset="0"/>
              </a:rPr>
              <a:t>:</a:t>
            </a:r>
            <a:endParaRPr lang="ru-RU" sz="2800" b="1" i="1" dirty="0">
              <a:solidFill>
                <a:schemeClr val="bg1"/>
              </a:solidFill>
              <a:effectLst/>
              <a:latin typeface="Times New Roman" panose="02020603050405020304" pitchFamily="18" charset="0"/>
              <a:ea typeface="Times New Roman" panose="02020603050405020304" pitchFamily="18" charset="0"/>
            </a:endParaRPr>
          </a:p>
          <a:p>
            <a:pPr indent="450215" algn="just">
              <a:spcAft>
                <a:spcPts val="600"/>
              </a:spcAft>
            </a:pPr>
            <a:r>
              <a:rPr lang="en-US" sz="2500" dirty="0">
                <a:solidFill>
                  <a:schemeClr val="bg1">
                    <a:lumMod val="75000"/>
                  </a:schemeClr>
                </a:solidFill>
                <a:effectLst/>
                <a:latin typeface="Times New Roman" panose="02020603050405020304" pitchFamily="18" charset="0"/>
                <a:ea typeface="Times New Roman" panose="02020603050405020304" pitchFamily="18" charset="0"/>
              </a:rPr>
              <a:t>-</a:t>
            </a:r>
            <a:r>
              <a:rPr lang="en-US" sz="2500" dirty="0">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birinchi</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guruhga</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haydovchilar</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va</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yo‘lovchilarning</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dam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olishini</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ya’ni</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birinchi</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navbatda</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ularning</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ovqatlanishi</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tunashi</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qisqa</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dam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olishini</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ta’minlaydigan</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xizmat</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turlari</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 </a:t>
            </a:r>
            <a:r>
              <a:rPr lang="en-US" sz="2500" dirty="0" err="1">
                <a:solidFill>
                  <a:schemeClr val="bg1">
                    <a:lumMod val="75000"/>
                  </a:schemeClr>
                </a:solidFill>
                <a:effectLst/>
                <a:latin typeface="Times New Roman" panose="02020603050405020304" pitchFamily="18" charset="0"/>
                <a:ea typeface="Times New Roman" panose="02020603050405020304" pitchFamily="18" charset="0"/>
              </a:rPr>
              <a:t>kiradi</a:t>
            </a:r>
            <a:r>
              <a:rPr lang="en-US" sz="2500" dirty="0">
                <a:solidFill>
                  <a:schemeClr val="bg1">
                    <a:lumMod val="75000"/>
                  </a:schemeClr>
                </a:solidFill>
                <a:effectLst/>
                <a:latin typeface="Times New Roman" panose="02020603050405020304" pitchFamily="18" charset="0"/>
                <a:ea typeface="Times New Roman" panose="02020603050405020304" pitchFamily="18" charset="0"/>
              </a:rPr>
              <a:t>;</a:t>
            </a:r>
            <a:endParaRPr lang="ru-RU" sz="2500" dirty="0">
              <a:solidFill>
                <a:schemeClr val="bg1">
                  <a:lumMod val="75000"/>
                </a:schemeClr>
              </a:solidFill>
              <a:effectLst/>
              <a:latin typeface="Times New Roman" panose="02020603050405020304" pitchFamily="18" charset="0"/>
              <a:ea typeface="Times New Roman" panose="02020603050405020304" pitchFamily="18" charset="0"/>
            </a:endParaRPr>
          </a:p>
          <a:p>
            <a:pPr indent="450215" algn="just">
              <a:spcAft>
                <a:spcPts val="600"/>
              </a:spcAft>
            </a:pP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ikkinchi</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guruhga</a:t>
            </a:r>
            <a:r>
              <a:rPr lang="en-US" sz="2500" dirty="0">
                <a:solidFill>
                  <a:srgbClr val="FFC000"/>
                </a:solidFill>
                <a:effectLst/>
                <a:latin typeface="Times New Roman" panose="02020603050405020304" pitchFamily="18" charset="0"/>
                <a:ea typeface="Times New Roman" panose="02020603050405020304" pitchFamily="18" charset="0"/>
              </a:rPr>
              <a:t> transport </a:t>
            </a:r>
            <a:r>
              <a:rPr lang="en-US" sz="2500" dirty="0" err="1">
                <a:solidFill>
                  <a:srgbClr val="FFC000"/>
                </a:solidFill>
                <a:effectLst/>
                <a:latin typeface="Times New Roman" panose="02020603050405020304" pitchFamily="18" charset="0"/>
                <a:ea typeface="Times New Roman" panose="02020603050405020304" pitchFamily="18" charset="0"/>
              </a:rPr>
              <a:t>vositalariga</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texnik</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xizmat</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ko‘rsatish</a:t>
            </a:r>
            <a:r>
              <a:rPr lang="en-US" sz="2500" dirty="0">
                <a:solidFill>
                  <a:srgbClr val="FFC000"/>
                </a:solidFill>
                <a:effectLst/>
                <a:latin typeface="Times New Roman" panose="02020603050405020304" pitchFamily="18" charset="0"/>
                <a:ea typeface="Times New Roman" panose="02020603050405020304" pitchFamily="18" charset="0"/>
              </a:rPr>
              <a:t> – </a:t>
            </a:r>
            <a:r>
              <a:rPr lang="en-US" sz="2500" dirty="0" err="1">
                <a:solidFill>
                  <a:srgbClr val="FFC000"/>
                </a:solidFill>
                <a:effectLst/>
                <a:latin typeface="Times New Roman" panose="02020603050405020304" pitchFamily="18" charset="0"/>
                <a:ea typeface="Times New Roman" panose="02020603050405020304" pitchFamily="18" charset="0"/>
              </a:rPr>
              <a:t>yoqilg‘i</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quyish</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moylash</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texnik</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tekshirish</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ta’mirlash</a:t>
            </a:r>
            <a:r>
              <a:rPr lang="en-US" sz="2500" dirty="0">
                <a:solidFill>
                  <a:srgbClr val="FFC000"/>
                </a:solidFill>
                <a:effectLst/>
                <a:latin typeface="Times New Roman" panose="02020603050405020304" pitchFamily="18" charset="0"/>
                <a:ea typeface="Times New Roman" panose="02020603050405020304" pitchFamily="18" charset="0"/>
              </a:rPr>
              <a:t> </a:t>
            </a:r>
            <a:r>
              <a:rPr lang="en-US" sz="2500" dirty="0" err="1">
                <a:solidFill>
                  <a:srgbClr val="FFC000"/>
                </a:solidFill>
                <a:effectLst/>
                <a:latin typeface="Times New Roman" panose="02020603050405020304" pitchFamily="18" charset="0"/>
                <a:ea typeface="Times New Roman" panose="02020603050405020304" pitchFamily="18" charset="0"/>
              </a:rPr>
              <a:t>kiradi</a:t>
            </a:r>
            <a:r>
              <a:rPr lang="en-US" sz="2500" dirty="0">
                <a:solidFill>
                  <a:srgbClr val="FFC000"/>
                </a:solidFill>
                <a:effectLst/>
                <a:latin typeface="Times New Roman" panose="02020603050405020304" pitchFamily="18" charset="0"/>
                <a:ea typeface="Times New Roman" panose="02020603050405020304" pitchFamily="18" charset="0"/>
              </a:rPr>
              <a:t>;</a:t>
            </a:r>
            <a:endParaRPr lang="ru-RU" sz="2500" dirty="0">
              <a:solidFill>
                <a:srgbClr val="FFC000"/>
              </a:solidFill>
              <a:effectLst/>
              <a:latin typeface="Times New Roman" panose="02020603050405020304" pitchFamily="18" charset="0"/>
              <a:ea typeface="Times New Roman" panose="02020603050405020304" pitchFamily="18" charset="0"/>
            </a:endParaRPr>
          </a:p>
          <a:p>
            <a:pPr indent="450215" algn="just">
              <a:spcAft>
                <a:spcPts val="600"/>
              </a:spcAft>
            </a:pPr>
            <a:r>
              <a:rPr lang="en-US" sz="2500" dirty="0">
                <a:solidFill>
                  <a:srgbClr val="FFFF00"/>
                </a:solidFill>
                <a:effectLst/>
                <a:latin typeface="Times New Roman" panose="02020603050405020304" pitchFamily="18" charset="0"/>
                <a:ea typeface="Times New Roman" panose="02020603050405020304" pitchFamily="18" charset="0"/>
              </a:rPr>
              <a:t>-</a:t>
            </a:r>
            <a:r>
              <a:rPr lang="en-US" sz="2500" dirty="0">
                <a:effectLst/>
                <a:latin typeface="Times New Roman" panose="02020603050405020304" pitchFamily="18" charset="0"/>
                <a:ea typeface="Times New Roman" panose="02020603050405020304" pitchFamily="18" charset="0"/>
              </a:rPr>
              <a:t> </a:t>
            </a:r>
            <a:r>
              <a:rPr lang="en-US" sz="2500" dirty="0" err="1">
                <a:solidFill>
                  <a:srgbClr val="FFFF00"/>
                </a:solidFill>
                <a:effectLst/>
                <a:latin typeface="Times New Roman" panose="02020603050405020304" pitchFamily="18" charset="0"/>
                <a:ea typeface="Times New Roman" panose="02020603050405020304" pitchFamily="18" charset="0"/>
              </a:rPr>
              <a:t>uchinchi</a:t>
            </a:r>
            <a:r>
              <a:rPr lang="en-US" sz="2500" dirty="0">
                <a:solidFill>
                  <a:srgbClr val="FFFF00"/>
                </a:solidFill>
                <a:effectLst/>
                <a:latin typeface="Times New Roman" panose="02020603050405020304" pitchFamily="18" charset="0"/>
                <a:ea typeface="Times New Roman" panose="02020603050405020304" pitchFamily="18" charset="0"/>
              </a:rPr>
              <a:t> </a:t>
            </a:r>
            <a:r>
              <a:rPr lang="en-US" sz="2500" dirty="0" err="1">
                <a:solidFill>
                  <a:srgbClr val="FFFF00"/>
                </a:solidFill>
                <a:effectLst/>
                <a:latin typeface="Times New Roman" panose="02020603050405020304" pitchFamily="18" charset="0"/>
                <a:ea typeface="Times New Roman" panose="02020603050405020304" pitchFamily="18" charset="0"/>
              </a:rPr>
              <a:t>guruhga</a:t>
            </a:r>
            <a:r>
              <a:rPr lang="en-US" sz="2500" dirty="0">
                <a:solidFill>
                  <a:srgbClr val="FFFF00"/>
                </a:solidFill>
                <a:effectLst/>
                <a:latin typeface="Times New Roman" panose="02020603050405020304" pitchFamily="18" charset="0"/>
                <a:ea typeface="Times New Roman" panose="02020603050405020304" pitchFamily="18" charset="0"/>
              </a:rPr>
              <a:t> </a:t>
            </a:r>
            <a:r>
              <a:rPr lang="en-US" sz="2500" dirty="0" err="1">
                <a:solidFill>
                  <a:srgbClr val="FFFF00"/>
                </a:solidFill>
                <a:effectLst/>
                <a:latin typeface="Times New Roman" panose="02020603050405020304" pitchFamily="18" charset="0"/>
                <a:ea typeface="Times New Roman" panose="02020603050405020304" pitchFamily="18" charset="0"/>
              </a:rPr>
              <a:t>yo‘nalishda</a:t>
            </a:r>
            <a:r>
              <a:rPr lang="en-US" sz="2500" dirty="0">
                <a:solidFill>
                  <a:srgbClr val="FFFF00"/>
                </a:solidFill>
                <a:effectLst/>
                <a:latin typeface="Times New Roman" panose="02020603050405020304" pitchFamily="18" charset="0"/>
                <a:ea typeface="Times New Roman" panose="02020603050405020304" pitchFamily="18" charset="0"/>
              </a:rPr>
              <a:t> </a:t>
            </a:r>
            <a:r>
              <a:rPr lang="en-US" sz="2500" dirty="0" err="1">
                <a:solidFill>
                  <a:srgbClr val="FFFF00"/>
                </a:solidFill>
                <a:effectLst/>
                <a:latin typeface="Times New Roman" panose="02020603050405020304" pitchFamily="18" charset="0"/>
                <a:ea typeface="Times New Roman" panose="02020603050405020304" pitchFamily="18" charset="0"/>
              </a:rPr>
              <a:t>harakatlanish</a:t>
            </a:r>
            <a:r>
              <a:rPr lang="en-US" sz="2500" dirty="0">
                <a:solidFill>
                  <a:srgbClr val="FFFF00"/>
                </a:solidFill>
                <a:effectLst/>
                <a:latin typeface="Times New Roman" panose="02020603050405020304" pitchFamily="18" charset="0"/>
                <a:ea typeface="Times New Roman" panose="02020603050405020304" pitchFamily="18" charset="0"/>
              </a:rPr>
              <a:t> </a:t>
            </a:r>
            <a:r>
              <a:rPr lang="en-US" sz="2500" dirty="0" err="1">
                <a:solidFill>
                  <a:srgbClr val="FFFF00"/>
                </a:solidFill>
                <a:effectLst/>
                <a:latin typeface="Times New Roman" panose="02020603050405020304" pitchFamily="18" charset="0"/>
                <a:ea typeface="Times New Roman" panose="02020603050405020304" pitchFamily="18" charset="0"/>
              </a:rPr>
              <a:t>sharoiti</a:t>
            </a:r>
            <a:r>
              <a:rPr lang="en-US" sz="2500" dirty="0">
                <a:solidFill>
                  <a:srgbClr val="FFFF00"/>
                </a:solidFill>
                <a:effectLst/>
                <a:latin typeface="Times New Roman" panose="02020603050405020304" pitchFamily="18" charset="0"/>
                <a:ea typeface="Times New Roman" panose="02020603050405020304" pitchFamily="18" charset="0"/>
              </a:rPr>
              <a:t> </a:t>
            </a:r>
            <a:r>
              <a:rPr lang="en-US" sz="2500" dirty="0" err="1">
                <a:solidFill>
                  <a:srgbClr val="FFFF00"/>
                </a:solidFill>
                <a:effectLst/>
                <a:latin typeface="Times New Roman" panose="02020603050405020304" pitchFamily="18" charset="0"/>
                <a:ea typeface="Times New Roman" panose="02020603050405020304" pitchFamily="18" charset="0"/>
              </a:rPr>
              <a:t>haqidagi</a:t>
            </a:r>
            <a:r>
              <a:rPr lang="en-US" sz="2500" dirty="0">
                <a:solidFill>
                  <a:srgbClr val="FFFF00"/>
                </a:solidFill>
                <a:effectLst/>
                <a:latin typeface="Times New Roman" panose="02020603050405020304" pitchFamily="18" charset="0"/>
                <a:ea typeface="Times New Roman" panose="02020603050405020304" pitchFamily="18" charset="0"/>
              </a:rPr>
              <a:t> </a:t>
            </a:r>
            <a:r>
              <a:rPr lang="en-US" sz="2500" dirty="0" err="1">
                <a:solidFill>
                  <a:srgbClr val="FFFF00"/>
                </a:solidFill>
                <a:effectLst/>
                <a:latin typeface="Times New Roman" panose="02020603050405020304" pitchFamily="18" charset="0"/>
                <a:ea typeface="Times New Roman" panose="02020603050405020304" pitchFamily="18" charset="0"/>
              </a:rPr>
              <a:t>ma’lumot</a:t>
            </a:r>
            <a:r>
              <a:rPr lang="en-US" sz="2500" dirty="0">
                <a:solidFill>
                  <a:srgbClr val="FFFF00"/>
                </a:solidFill>
                <a:effectLst/>
                <a:latin typeface="Times New Roman" panose="02020603050405020304" pitchFamily="18" charset="0"/>
                <a:ea typeface="Times New Roman" panose="02020603050405020304" pitchFamily="18" charset="0"/>
              </a:rPr>
              <a:t> </a:t>
            </a:r>
            <a:r>
              <a:rPr lang="en-US" sz="2500" dirty="0" err="1">
                <a:solidFill>
                  <a:srgbClr val="FFFF00"/>
                </a:solidFill>
                <a:effectLst/>
                <a:latin typeface="Times New Roman" panose="02020603050405020304" pitchFamily="18" charset="0"/>
                <a:ea typeface="Times New Roman" panose="02020603050405020304" pitchFamily="18" charset="0"/>
              </a:rPr>
              <a:t>xizmati</a:t>
            </a:r>
            <a:r>
              <a:rPr lang="en-US" sz="2500" dirty="0">
                <a:solidFill>
                  <a:srgbClr val="FFFF00"/>
                </a:solidFill>
                <a:effectLst/>
                <a:latin typeface="Times New Roman" panose="02020603050405020304" pitchFamily="18" charset="0"/>
                <a:ea typeface="Times New Roman" panose="02020603050405020304" pitchFamily="18" charset="0"/>
              </a:rPr>
              <a:t> </a:t>
            </a:r>
            <a:r>
              <a:rPr lang="en-US" sz="2500" dirty="0" err="1">
                <a:solidFill>
                  <a:srgbClr val="FFFF00"/>
                </a:solidFill>
                <a:effectLst/>
                <a:latin typeface="Times New Roman" panose="02020603050405020304" pitchFamily="18" charset="0"/>
                <a:ea typeface="Times New Roman" panose="02020603050405020304" pitchFamily="18" charset="0"/>
              </a:rPr>
              <a:t>kiradi</a:t>
            </a:r>
            <a:r>
              <a:rPr lang="en-US" sz="2500" dirty="0">
                <a:solidFill>
                  <a:srgbClr val="FFFF00"/>
                </a:solidFill>
                <a:effectLst/>
                <a:latin typeface="Times New Roman" panose="02020603050405020304" pitchFamily="18" charset="0"/>
                <a:ea typeface="Times New Roman" panose="02020603050405020304" pitchFamily="18" charset="0"/>
              </a:rPr>
              <a:t>;</a:t>
            </a:r>
            <a:endParaRPr lang="ru-RU" sz="2500" dirty="0">
              <a:solidFill>
                <a:srgbClr val="FFFF00"/>
              </a:solidFill>
              <a:effectLst/>
              <a:latin typeface="Times New Roman" panose="02020603050405020304" pitchFamily="18" charset="0"/>
              <a:ea typeface="Times New Roman" panose="02020603050405020304" pitchFamily="18" charset="0"/>
            </a:endParaRPr>
          </a:p>
          <a:p>
            <a:pPr indent="450215" algn="just">
              <a:spcAft>
                <a:spcPts val="600"/>
              </a:spcAft>
            </a:pPr>
            <a:r>
              <a:rPr lang="en-US" sz="2500" dirty="0">
                <a:solidFill>
                  <a:srgbClr val="00B0F0"/>
                </a:solidFill>
                <a:effectLst/>
                <a:latin typeface="Times New Roman" panose="02020603050405020304" pitchFamily="18" charset="0"/>
                <a:ea typeface="Times New Roman" panose="02020603050405020304" pitchFamily="18" charset="0"/>
              </a:rPr>
              <a:t>-</a:t>
            </a:r>
            <a:r>
              <a:rPr lang="en-US" sz="2500" dirty="0">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to‘rtinchi</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guruhga</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maxsus</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xizmat</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turlari</a:t>
            </a:r>
            <a:r>
              <a:rPr lang="en-US" sz="2500" dirty="0">
                <a:solidFill>
                  <a:srgbClr val="00B0F0"/>
                </a:solidFill>
                <a:effectLst/>
                <a:latin typeface="Times New Roman" panose="02020603050405020304" pitchFamily="18" charset="0"/>
                <a:ea typeface="Times New Roman" panose="02020603050405020304" pitchFamily="18" charset="0"/>
              </a:rPr>
              <a:t> – </a:t>
            </a:r>
            <a:r>
              <a:rPr lang="en-US" sz="2500" dirty="0" err="1">
                <a:solidFill>
                  <a:srgbClr val="00B0F0"/>
                </a:solidFill>
                <a:effectLst/>
                <a:latin typeface="Times New Roman" panose="02020603050405020304" pitchFamily="18" charset="0"/>
                <a:ea typeface="Times New Roman" panose="02020603050405020304" pitchFamily="18" charset="0"/>
              </a:rPr>
              <a:t>avariya</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xizmati</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yo‘l</a:t>
            </a:r>
            <a:r>
              <a:rPr lang="en-US" sz="2500" dirty="0">
                <a:solidFill>
                  <a:srgbClr val="00B0F0"/>
                </a:solidFill>
                <a:effectLst/>
                <a:latin typeface="Times New Roman" panose="02020603050405020304" pitchFamily="18" charset="0"/>
                <a:ea typeface="Times New Roman" panose="02020603050405020304" pitchFamily="18" charset="0"/>
              </a:rPr>
              <a:t> transport </a:t>
            </a:r>
            <a:r>
              <a:rPr lang="en-US" sz="2500" dirty="0" err="1">
                <a:solidFill>
                  <a:srgbClr val="00B0F0"/>
                </a:solidFill>
                <a:effectLst/>
                <a:latin typeface="Times New Roman" panose="02020603050405020304" pitchFamily="18" charset="0"/>
                <a:ea typeface="Times New Roman" panose="02020603050405020304" pitchFamily="18" charset="0"/>
              </a:rPr>
              <a:t>hodisalarida</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jarohat</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olganlarga</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tibbiy</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yordam</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berish</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buzilgan</a:t>
            </a:r>
            <a:r>
              <a:rPr lang="en-US" sz="2500" dirty="0">
                <a:solidFill>
                  <a:srgbClr val="00B0F0"/>
                </a:solidFill>
                <a:effectLst/>
                <a:latin typeface="Times New Roman" panose="02020603050405020304" pitchFamily="18" charset="0"/>
                <a:ea typeface="Times New Roman" panose="02020603050405020304" pitchFamily="18" charset="0"/>
              </a:rPr>
              <a:t> transport </a:t>
            </a:r>
            <a:r>
              <a:rPr lang="en-US" sz="2500" dirty="0" err="1">
                <a:solidFill>
                  <a:srgbClr val="00B0F0"/>
                </a:solidFill>
                <a:effectLst/>
                <a:latin typeface="Times New Roman" panose="02020603050405020304" pitchFamily="18" charset="0"/>
                <a:ea typeface="Times New Roman" panose="02020603050405020304" pitchFamily="18" charset="0"/>
              </a:rPr>
              <a:t>vositalarini</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ta’mirlash</a:t>
            </a:r>
            <a:r>
              <a:rPr lang="en-US" sz="2500" dirty="0">
                <a:solidFill>
                  <a:srgbClr val="00B0F0"/>
                </a:solidFill>
                <a:effectLst/>
                <a:latin typeface="Times New Roman" panose="02020603050405020304" pitchFamily="18" charset="0"/>
                <a:ea typeface="Times New Roman" panose="02020603050405020304" pitchFamily="18" charset="0"/>
              </a:rPr>
              <a:t> </a:t>
            </a:r>
            <a:r>
              <a:rPr lang="en-US" sz="2500" dirty="0" err="1">
                <a:solidFill>
                  <a:srgbClr val="00B0F0"/>
                </a:solidFill>
                <a:effectLst/>
                <a:latin typeface="Times New Roman" panose="02020603050405020304" pitchFamily="18" charset="0"/>
                <a:ea typeface="Times New Roman" panose="02020603050405020304" pitchFamily="18" charset="0"/>
              </a:rPr>
              <a:t>kiradi</a:t>
            </a:r>
            <a:r>
              <a:rPr lang="en-US" sz="2500" dirty="0">
                <a:solidFill>
                  <a:srgbClr val="00B0F0"/>
                </a:solidFill>
                <a:effectLst/>
                <a:latin typeface="Times New Roman" panose="02020603050405020304" pitchFamily="18" charset="0"/>
                <a:ea typeface="Times New Roman" panose="02020603050405020304" pitchFamily="18" charset="0"/>
              </a:rPr>
              <a:t>.</a:t>
            </a:r>
            <a:endParaRPr lang="ru-RU" sz="2500" dirty="0">
              <a:solidFill>
                <a:srgbClr val="00B0F0"/>
              </a:solidFill>
              <a:effectLst/>
              <a:latin typeface="Times New Roman" panose="02020603050405020304" pitchFamily="18" charset="0"/>
              <a:ea typeface="Times New Roman" panose="02020603050405020304" pitchFamily="18" charset="0"/>
            </a:endParaRPr>
          </a:p>
          <a:p>
            <a:pPr indent="450215" algn="just">
              <a:spcAft>
                <a:spcPts val="600"/>
              </a:spcAft>
            </a:pPr>
            <a:r>
              <a:rPr lang="en-US" sz="2500" dirty="0" err="1">
                <a:solidFill>
                  <a:schemeClr val="bg1"/>
                </a:solidFill>
                <a:effectLst/>
                <a:latin typeface="Times New Roman" panose="02020603050405020304" pitchFamily="18" charset="0"/>
                <a:ea typeface="Times New Roman" panose="02020603050405020304" pitchFamily="18" charset="0"/>
              </a:rPr>
              <a:t>Xizmat</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komplekslarida</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bunday</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ma’lumot</a:t>
            </a:r>
            <a:r>
              <a:rPr lang="en-US" sz="2500" dirty="0">
                <a:solidFill>
                  <a:schemeClr val="bg1"/>
                </a:solidFill>
                <a:effectLst/>
                <a:latin typeface="Times New Roman" panose="02020603050405020304" pitchFamily="18" charset="0"/>
                <a:ea typeface="Times New Roman" panose="02020603050405020304" pitchFamily="18" charset="0"/>
              </a:rPr>
              <a:t> harakat </a:t>
            </a:r>
            <a:r>
              <a:rPr lang="en-US" sz="2500" dirty="0" err="1">
                <a:solidFill>
                  <a:schemeClr val="bg1"/>
                </a:solidFill>
                <a:effectLst/>
                <a:latin typeface="Times New Roman" panose="02020603050405020304" pitchFamily="18" charset="0"/>
                <a:ea typeface="Times New Roman" panose="02020603050405020304" pitchFamily="18" charset="0"/>
              </a:rPr>
              <a:t>ishtirokchilariga</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pannoda</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chizilgan</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yo‘nalish</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yo‘nalishdagi</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komplekslar</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tabiatdagi</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va</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tarixiy</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diqqatga</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sazovor</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joylar</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aloqa</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vositalari</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va</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hk</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ko‘rinishida</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ko‘rsatilishi</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mumkin</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Bunday</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ma’lumot</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radiodan</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eshittirilishi</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yoki</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aniq</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qilib</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chizilgan</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sayyohlik</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xaritasida</a:t>
            </a:r>
            <a:r>
              <a:rPr lang="en-US" sz="2500" dirty="0">
                <a:solidFill>
                  <a:schemeClr val="bg1"/>
                </a:solidFill>
                <a:effectLst/>
                <a:latin typeface="Times New Roman" panose="02020603050405020304" pitchFamily="18" charset="0"/>
                <a:ea typeface="Times New Roman" panose="02020603050405020304" pitchFamily="18" charset="0"/>
              </a:rPr>
              <a:t> ham </a:t>
            </a:r>
            <a:r>
              <a:rPr lang="en-US" sz="2500" dirty="0" err="1">
                <a:solidFill>
                  <a:schemeClr val="bg1"/>
                </a:solidFill>
                <a:effectLst/>
                <a:latin typeface="Times New Roman" panose="02020603050405020304" pitchFamily="18" charset="0"/>
                <a:ea typeface="Times New Roman" panose="02020603050405020304" pitchFamily="18" charset="0"/>
              </a:rPr>
              <a:t>ma’lum</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qilinishi</a:t>
            </a:r>
            <a:r>
              <a:rPr lang="en-US" sz="2500" dirty="0">
                <a:solidFill>
                  <a:schemeClr val="bg1"/>
                </a:solidFill>
                <a:effectLst/>
                <a:latin typeface="Times New Roman" panose="02020603050405020304" pitchFamily="18" charset="0"/>
                <a:ea typeface="Times New Roman" panose="02020603050405020304" pitchFamily="18" charset="0"/>
              </a:rPr>
              <a:t> </a:t>
            </a:r>
            <a:r>
              <a:rPr lang="en-US" sz="2500" dirty="0" err="1">
                <a:solidFill>
                  <a:schemeClr val="bg1"/>
                </a:solidFill>
                <a:effectLst/>
                <a:latin typeface="Times New Roman" panose="02020603050405020304" pitchFamily="18" charset="0"/>
                <a:ea typeface="Times New Roman" panose="02020603050405020304" pitchFamily="18" charset="0"/>
              </a:rPr>
              <a:t>mumkin</a:t>
            </a:r>
            <a:r>
              <a:rPr lang="en-US" sz="2500" dirty="0">
                <a:solidFill>
                  <a:schemeClr val="bg1"/>
                </a:solidFill>
                <a:effectLst/>
                <a:latin typeface="Times New Roman" panose="02020603050405020304" pitchFamily="18" charset="0"/>
                <a:ea typeface="Times New Roman" panose="02020603050405020304" pitchFamily="18" charset="0"/>
              </a:rPr>
              <a:t>. </a:t>
            </a:r>
            <a:endParaRPr lang="ru-RU" sz="25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29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B739A2-AFE3-4859-88CF-491C89B15110}"/>
              </a:ext>
            </a:extLst>
          </p:cNvPr>
          <p:cNvSpPr txBox="1"/>
          <p:nvPr/>
        </p:nvSpPr>
        <p:spPr>
          <a:xfrm>
            <a:off x="402771" y="503711"/>
            <a:ext cx="11386458" cy="4154984"/>
          </a:xfrm>
          <a:prstGeom prst="rect">
            <a:avLst/>
          </a:prstGeom>
          <a:noFill/>
        </p:spPr>
        <p:txBody>
          <a:bodyPr wrap="square">
            <a:spAutoFit/>
          </a:bodyPr>
          <a:lstStyle/>
          <a:p>
            <a:pPr algn="just"/>
            <a:r>
              <a:rPr lang="uz-Latn-UZ" sz="2400" dirty="0">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Haydovchining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faoliyatiga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ta’sir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qiladigan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omillar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ichida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charchoqning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ta’siri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katta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bo‘ladi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Jismoniy</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toliqish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reaksiya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vaqtini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ko‘paytiradi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uyqu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keltiradi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Ishning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davomiyligidan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tashqari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bir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xil</a:t>
            </a:r>
            <a:r>
              <a:rPr lang="en-US" sz="2400" dirty="0">
                <a:solidFill>
                  <a:schemeClr val="bg1"/>
                </a:solidFill>
                <a:effectLst/>
                <a:latin typeface="Times New Roman" panose="02020603050405020304" pitchFamily="18" charset="0"/>
                <a:ea typeface="Times New Roman" panose="02020603050405020304" pitchFamily="18" charset="0"/>
              </a:rPr>
              <a:t> harakat, </a:t>
            </a:r>
            <a:r>
              <a:rPr lang="en-US" sz="2400" dirty="0" err="1">
                <a:solidFill>
                  <a:schemeClr val="bg1"/>
                </a:solidFill>
                <a:effectLst/>
                <a:latin typeface="Times New Roman" panose="02020603050405020304" pitchFamily="18" charset="0"/>
                <a:ea typeface="Times New Roman" panose="02020603050405020304" pitchFamily="18" charset="0"/>
              </a:rPr>
              <a:t>bir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maromdagi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ta’sirlar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o‘chib-yonish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qarshi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tomondan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kelayotgan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avtomobillar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chirog‘idan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ko‘z</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qamashishi</a:t>
            </a:r>
            <a:r>
              <a:rPr lang="en-US" sz="2400" dirty="0">
                <a:solidFill>
                  <a:schemeClr val="bg1"/>
                </a:solidFill>
                <a:effectLst/>
                <a:latin typeface="Times New Roman" panose="02020603050405020304" pitchFamily="18" charset="0"/>
                <a:ea typeface="Times New Roman" panose="02020603050405020304" pitchFamily="18" charset="0"/>
              </a:rPr>
              <a:t> ham </a:t>
            </a:r>
            <a:r>
              <a:rPr lang="en-US" sz="2400" dirty="0" err="1">
                <a:solidFill>
                  <a:schemeClr val="bg1"/>
                </a:solidFill>
                <a:effectLst/>
                <a:latin typeface="Times New Roman" panose="02020603050405020304" pitchFamily="18" charset="0"/>
                <a:ea typeface="Times New Roman" panose="02020603050405020304" pitchFamily="18" charset="0"/>
              </a:rPr>
              <a:t>charchatadi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Notekis</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yo‘ldagi</a:t>
            </a:r>
            <a:r>
              <a:rPr lang="en-US" sz="2400" dirty="0">
                <a:solidFill>
                  <a:schemeClr val="bg1"/>
                </a:solidFill>
                <a:effectLst/>
                <a:latin typeface="Times New Roman" panose="02020603050405020304" pitchFamily="18" charset="0"/>
                <a:ea typeface="Times New Roman" panose="02020603050405020304" pitchFamily="18" charset="0"/>
              </a:rPr>
              <a:t> harakat tik </a:t>
            </a:r>
            <a:r>
              <a:rPr lang="en-US" sz="2400" dirty="0" err="1">
                <a:solidFill>
                  <a:schemeClr val="bg1"/>
                </a:solidFill>
                <a:effectLst/>
                <a:latin typeface="Times New Roman" panose="02020603050405020304" pitchFamily="18" charset="0"/>
                <a:ea typeface="Times New Roman" panose="02020603050405020304" pitchFamily="18" charset="0"/>
              </a:rPr>
              <a:t>borib-kelish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silkinish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turtilishlarga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sabab</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bo‘ladi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harakatlar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o‘z</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navbatida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avtomobil</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qismlari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haydovchi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yo‘lovchilarga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o‘tib</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ularning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ortiqcha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toliqishiga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sabab</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bo‘ladi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Ortiqcha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charchamaslik</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uchun</a:t>
            </a:r>
            <a:r>
              <a:rPr lang="en-US" sz="2400" dirty="0">
                <a:solidFill>
                  <a:schemeClr val="bg1"/>
                </a:solidFill>
                <a:effectLst/>
                <a:latin typeface="Times New Roman" panose="02020603050405020304" pitchFamily="18" charset="0"/>
                <a:ea typeface="Times New Roman" panose="02020603050405020304" pitchFamily="18" charset="0"/>
              </a:rPr>
              <a:t> dam </a:t>
            </a:r>
            <a:r>
              <a:rPr lang="en-US" sz="2400" dirty="0" err="1">
                <a:solidFill>
                  <a:schemeClr val="bg1"/>
                </a:solidFill>
                <a:effectLst/>
                <a:latin typeface="Times New Roman" panose="02020603050405020304" pitchFamily="18" charset="0"/>
                <a:ea typeface="Times New Roman" panose="02020603050405020304" pitchFamily="18" charset="0"/>
              </a:rPr>
              <a:t>olishsiz</a:t>
            </a:r>
            <a:r>
              <a:rPr lang="en-US" sz="2400" dirty="0">
                <a:solidFill>
                  <a:schemeClr val="bg1"/>
                </a:solidFill>
                <a:effectLst/>
                <a:latin typeface="Times New Roman" panose="02020603050405020304" pitchFamily="18" charset="0"/>
                <a:ea typeface="Times New Roman" panose="02020603050405020304" pitchFamily="18" charset="0"/>
              </a:rPr>
              <a:t> 8 </a:t>
            </a:r>
            <a:r>
              <a:rPr lang="en-US" sz="2400" dirty="0" err="1">
                <a:solidFill>
                  <a:schemeClr val="bg1"/>
                </a:solidFill>
                <a:effectLst/>
                <a:latin typeface="Times New Roman" panose="02020603050405020304" pitchFamily="18" charset="0"/>
                <a:ea typeface="Times New Roman" panose="02020603050405020304" pitchFamily="18" charset="0"/>
              </a:rPr>
              <a:t>soatdan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ko‘p</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yurishga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yo‘l</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qo‘yilmaydi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har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soatda</a:t>
            </a:r>
            <a:r>
              <a:rPr lang="en-US" sz="2400" dirty="0">
                <a:solidFill>
                  <a:schemeClr val="bg1"/>
                </a:solidFill>
                <a:effectLst/>
                <a:latin typeface="Times New Roman" panose="02020603050405020304" pitchFamily="18" charset="0"/>
                <a:ea typeface="Times New Roman" panose="02020603050405020304" pitchFamily="18" charset="0"/>
              </a:rPr>
              <a:t> 5 </a:t>
            </a:r>
            <a:r>
              <a:rPr lang="en-US" sz="2400" dirty="0" err="1">
                <a:solidFill>
                  <a:schemeClr val="bg1"/>
                </a:solidFill>
                <a:effectLst/>
                <a:latin typeface="Times New Roman" panose="02020603050405020304" pitchFamily="18" charset="0"/>
                <a:ea typeface="Times New Roman" panose="02020603050405020304" pitchFamily="18" charset="0"/>
              </a:rPr>
              <a:t>daqiqadan</a:t>
            </a:r>
            <a:r>
              <a:rPr lang="en-US" sz="2400" dirty="0">
                <a:solidFill>
                  <a:schemeClr val="bg1"/>
                </a:solidFill>
                <a:effectLst/>
                <a:latin typeface="Times New Roman" panose="02020603050405020304" pitchFamily="18" charset="0"/>
                <a:ea typeface="Times New Roman" panose="02020603050405020304" pitchFamily="18" charset="0"/>
              </a:rPr>
              <a:t> dam </a:t>
            </a:r>
            <a:r>
              <a:rPr lang="en-US" sz="2400" dirty="0" err="1">
                <a:solidFill>
                  <a:schemeClr val="bg1"/>
                </a:solidFill>
                <a:effectLst/>
                <a:latin typeface="Times New Roman" panose="02020603050405020304" pitchFamily="18" charset="0"/>
                <a:ea typeface="Times New Roman" panose="02020603050405020304" pitchFamily="18" charset="0"/>
              </a:rPr>
              <a:t>olish</a:t>
            </a:r>
            <a:r>
              <a:rPr lang="en-US" sz="2400" dirty="0">
                <a:solidFill>
                  <a:schemeClr val="bg1"/>
                </a:solidFill>
                <a:effectLst/>
                <a:latin typeface="Times New Roman" panose="02020603050405020304" pitchFamily="18" charset="0"/>
                <a:ea typeface="Times New Roman" panose="02020603050405020304" pitchFamily="18" charset="0"/>
              </a:rPr>
              <a:t>, 5 </a:t>
            </a:r>
            <a:r>
              <a:rPr lang="en-US" sz="2400" dirty="0" err="1">
                <a:solidFill>
                  <a:schemeClr val="bg1"/>
                </a:solidFill>
                <a:effectLst/>
                <a:latin typeface="Times New Roman" panose="02020603050405020304" pitchFamily="18" charset="0"/>
                <a:ea typeface="Times New Roman" panose="02020603050405020304" pitchFamily="18" charset="0"/>
              </a:rPr>
              <a:t>soat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avtomobil</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haydagandan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keyin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esa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kamida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yarim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soat</a:t>
            </a:r>
            <a:r>
              <a:rPr lang="en-US" sz="2400" dirty="0">
                <a:solidFill>
                  <a:schemeClr val="bg1"/>
                </a:solidFill>
                <a:effectLst/>
                <a:latin typeface="Times New Roman" panose="02020603050405020304" pitchFamily="18" charset="0"/>
                <a:ea typeface="Times New Roman" panose="02020603050405020304" pitchFamily="18" charset="0"/>
              </a:rPr>
              <a:t> dam </a:t>
            </a:r>
            <a:r>
              <a:rPr lang="en-US" sz="2400" dirty="0" err="1">
                <a:solidFill>
                  <a:schemeClr val="bg1"/>
                </a:solidFill>
                <a:effectLst/>
                <a:latin typeface="Times New Roman" panose="02020603050405020304" pitchFamily="18" charset="0"/>
                <a:ea typeface="Times New Roman" panose="02020603050405020304" pitchFamily="18" charset="0"/>
              </a:rPr>
              <a:t>olish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tavsiya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qilinadi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Shaharlararo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yo‘nalishlarda</a:t>
            </a:r>
            <a:r>
              <a:rPr lang="en-US" sz="2400" dirty="0">
                <a:solidFill>
                  <a:schemeClr val="bg1"/>
                </a:solidFill>
                <a:effectLst/>
                <a:latin typeface="Times New Roman" panose="02020603050405020304" pitchFamily="18" charset="0"/>
                <a:ea typeface="Times New Roman" panose="02020603050405020304" pitchFamily="18" charset="0"/>
              </a:rPr>
              <a:t> 3 </a:t>
            </a:r>
            <a:r>
              <a:rPr lang="en-US" sz="2400" dirty="0" err="1">
                <a:solidFill>
                  <a:schemeClr val="bg1"/>
                </a:solidFill>
                <a:effectLst/>
                <a:latin typeface="Times New Roman" panose="02020603050405020304" pitchFamily="18" charset="0"/>
                <a:ea typeface="Times New Roman" panose="02020603050405020304" pitchFamily="18" charset="0"/>
              </a:rPr>
              <a:t>soat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to‘xtovsiz</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yurgandan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keyin</a:t>
            </a:r>
            <a:r>
              <a:rPr lang="en-US" sz="2400" dirty="0">
                <a:solidFill>
                  <a:schemeClr val="bg1"/>
                </a:solidFill>
                <a:effectLst/>
                <a:latin typeface="Times New Roman" panose="02020603050405020304" pitchFamily="18" charset="0"/>
                <a:ea typeface="Times New Roman" panose="02020603050405020304" pitchFamily="18" charset="0"/>
              </a:rPr>
              <a:t> 10 </a:t>
            </a:r>
            <a:r>
              <a:rPr lang="en-US" sz="2400" dirty="0" err="1">
                <a:solidFill>
                  <a:schemeClr val="bg1"/>
                </a:solidFill>
                <a:effectLst/>
                <a:latin typeface="Times New Roman" panose="02020603050405020304" pitchFamily="18" charset="0"/>
                <a:ea typeface="Times New Roman" panose="02020603050405020304" pitchFamily="18" charset="0"/>
              </a:rPr>
              <a:t>daqiqa</a:t>
            </a:r>
            <a:r>
              <a:rPr lang="en-US" sz="2400" dirty="0">
                <a:solidFill>
                  <a:schemeClr val="bg1"/>
                </a:solidFill>
                <a:effectLst/>
                <a:latin typeface="Times New Roman" panose="02020603050405020304" pitchFamily="18" charset="0"/>
                <a:ea typeface="Times New Roman" panose="02020603050405020304" pitchFamily="18" charset="0"/>
              </a:rPr>
              <a:t> dam </a:t>
            </a:r>
            <a:r>
              <a:rPr lang="en-US" sz="2400" dirty="0" err="1">
                <a:solidFill>
                  <a:schemeClr val="bg1"/>
                </a:solidFill>
                <a:effectLst/>
                <a:latin typeface="Times New Roman" panose="02020603050405020304" pitchFamily="18" charset="0"/>
                <a:ea typeface="Times New Roman" panose="02020603050405020304" pitchFamily="18" charset="0"/>
              </a:rPr>
              <a:t>olish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shundan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so‘ng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har</a:t>
            </a:r>
            <a:r>
              <a:rPr lang="en-US" sz="2400" dirty="0">
                <a:solidFill>
                  <a:schemeClr val="bg1"/>
                </a:solidFill>
                <a:effectLst/>
                <a:latin typeface="Times New Roman" panose="02020603050405020304" pitchFamily="18" charset="0"/>
                <a:ea typeface="Times New Roman" panose="02020603050405020304" pitchFamily="18" charset="0"/>
              </a:rPr>
              <a:t> 2 </a:t>
            </a:r>
            <a:r>
              <a:rPr lang="en-US" sz="2400" dirty="0" err="1">
                <a:solidFill>
                  <a:schemeClr val="bg1"/>
                </a:solidFill>
                <a:effectLst/>
                <a:latin typeface="Times New Roman" panose="02020603050405020304" pitchFamily="18" charset="0"/>
                <a:ea typeface="Times New Roman" panose="02020603050405020304" pitchFamily="18" charset="0"/>
              </a:rPr>
              <a:t>soatda</a:t>
            </a:r>
            <a:r>
              <a:rPr lang="en-US" sz="2400" dirty="0">
                <a:solidFill>
                  <a:schemeClr val="bg1"/>
                </a:solidFill>
                <a:effectLst/>
                <a:latin typeface="Times New Roman" panose="02020603050405020304" pitchFamily="18" charset="0"/>
                <a:ea typeface="Times New Roman" panose="02020603050405020304" pitchFamily="18" charset="0"/>
              </a:rPr>
              <a:t> dam </a:t>
            </a:r>
            <a:r>
              <a:rPr lang="en-US" sz="2400" dirty="0" err="1">
                <a:solidFill>
                  <a:schemeClr val="bg1"/>
                </a:solidFill>
                <a:effectLst/>
                <a:latin typeface="Times New Roman" panose="02020603050405020304" pitchFamily="18" charset="0"/>
                <a:ea typeface="Times New Roman" panose="02020603050405020304" pitchFamily="18" charset="0"/>
              </a:rPr>
              <a:t>olish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tavsiya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qilinadi</a:t>
            </a:r>
            <a:r>
              <a:rPr lang="en-US" sz="2400" dirty="0">
                <a:solidFill>
                  <a:schemeClr val="bg1"/>
                </a:solidFill>
                <a:effectLst/>
                <a:latin typeface="Times New Roman" panose="02020603050405020304" pitchFamily="18" charset="0"/>
                <a:ea typeface="Times New Roman" panose="02020603050405020304" pitchFamily="18" charset="0"/>
              </a:rPr>
              <a:t>. </a:t>
            </a:r>
            <a:endParaRPr lang="ru-RU" sz="2400" dirty="0">
              <a:solidFill>
                <a:schemeClr val="bg1"/>
              </a:solidFill>
            </a:endParaRPr>
          </a:p>
        </p:txBody>
      </p:sp>
      <p:sp>
        <p:nvSpPr>
          <p:cNvPr id="7" name="TextBox 6">
            <a:extLst>
              <a:ext uri="{FF2B5EF4-FFF2-40B4-BE49-F238E27FC236}">
                <a16:creationId xmlns:a16="http://schemas.microsoft.com/office/drawing/2014/main" id="{F5F5D865-8788-42AA-AF49-3FB81FFBEC04}"/>
              </a:ext>
            </a:extLst>
          </p:cNvPr>
          <p:cNvSpPr txBox="1"/>
          <p:nvPr/>
        </p:nvSpPr>
        <p:spPr>
          <a:xfrm>
            <a:off x="402771" y="4658695"/>
            <a:ext cx="11386458" cy="1938992"/>
          </a:xfrm>
          <a:prstGeom prst="rect">
            <a:avLst/>
          </a:prstGeom>
          <a:noFill/>
        </p:spPr>
        <p:txBody>
          <a:bodyPr wrap="square">
            <a:spAutoFit/>
          </a:bodyPr>
          <a:lstStyle/>
          <a:p>
            <a:pPr indent="450215" algn="just">
              <a:spcAft>
                <a:spcPts val="600"/>
              </a:spcAft>
            </a:pPr>
            <a:r>
              <a:rPr lang="en-US" sz="2400" dirty="0" err="1">
                <a:solidFill>
                  <a:srgbClr val="7030A0"/>
                </a:solidFill>
                <a:effectLst/>
                <a:latin typeface="Times New Roman" panose="02020603050405020304" pitchFamily="18" charset="0"/>
                <a:ea typeface="Times New Roman" panose="02020603050405020304" pitchFamily="18" charset="0"/>
              </a:rPr>
              <a:t>Yo‘l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harakati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xizmatida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avtoyoqilg‘i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quyish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shahobchalarining</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AYoQSh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ahamiyati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ayniqsa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katta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bo‘ladi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Ularning</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o‘tkazish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xususiyati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bo‘yida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joylashishi</a:t>
            </a:r>
            <a:r>
              <a:rPr lang="en-US" sz="2400" dirty="0">
                <a:solidFill>
                  <a:srgbClr val="7030A0"/>
                </a:solidFill>
                <a:effectLst/>
                <a:latin typeface="Times New Roman" panose="02020603050405020304" pitchFamily="18" charset="0"/>
                <a:ea typeface="Times New Roman" panose="02020603050405020304" pitchFamily="18" charset="0"/>
              </a:rPr>
              <a:t> harakat </a:t>
            </a:r>
            <a:r>
              <a:rPr lang="en-US" sz="2400" dirty="0" err="1">
                <a:solidFill>
                  <a:srgbClr val="7030A0"/>
                </a:solidFill>
                <a:effectLst/>
                <a:latin typeface="Times New Roman" panose="02020603050405020304" pitchFamily="18" charset="0"/>
                <a:ea typeface="Times New Roman" panose="02020603050405020304" pitchFamily="18" charset="0"/>
              </a:rPr>
              <a:t>jadalligi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stansiyalarning</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quvvati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kapital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qo‘yish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zarurati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va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qaror</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qabul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qilishga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ta’sir</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qiladigan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boshqa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omillar</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e’tiborga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olinib</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ishlab</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chiqilgan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texnik</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iqtisodiy</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tahlilga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asoslangan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bo‘lishi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kerak</a:t>
            </a:r>
            <a:r>
              <a:rPr lang="en-US" sz="2400" dirty="0">
                <a:solidFill>
                  <a:srgbClr val="7030A0"/>
                </a:solidFill>
                <a:effectLst/>
                <a:latin typeface="Times New Roman" panose="02020603050405020304" pitchFamily="18" charset="0"/>
                <a:ea typeface="Times New Roman" panose="02020603050405020304" pitchFamily="18" charset="0"/>
              </a:rPr>
              <a:t>. </a:t>
            </a:r>
            <a:endParaRPr lang="ru-RU" sz="24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275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A582B8-5718-4377-A044-F9C7B5E85BC2}"/>
              </a:ext>
            </a:extLst>
          </p:cNvPr>
          <p:cNvSpPr txBox="1"/>
          <p:nvPr/>
        </p:nvSpPr>
        <p:spPr>
          <a:xfrm>
            <a:off x="239485" y="156980"/>
            <a:ext cx="11713028" cy="1569660"/>
          </a:xfrm>
          <a:prstGeom prst="rect">
            <a:avLst/>
          </a:prstGeom>
          <a:noFill/>
        </p:spPr>
        <p:txBody>
          <a:bodyPr wrap="square">
            <a:spAutoFit/>
          </a:bodyPr>
          <a:lstStyle/>
          <a:p>
            <a:pPr algn="just"/>
            <a:r>
              <a:rPr lang="uz-Latn-UZ" sz="2400" dirty="0">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Texnik</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xizmat</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qilish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stansiyalarini</a:t>
            </a:r>
            <a:r>
              <a:rPr lang="en-US" sz="2400" dirty="0">
                <a:solidFill>
                  <a:srgbClr val="7030A0"/>
                </a:solidFill>
                <a:effectLst/>
                <a:latin typeface="Times New Roman" panose="02020603050405020304" pitchFamily="18" charset="0"/>
                <a:ea typeface="Times New Roman" panose="02020603050405020304" pitchFamily="18" charset="0"/>
              </a:rPr>
              <a:t> (TXS) </a:t>
            </a:r>
            <a:r>
              <a:rPr lang="en-US" sz="2400" dirty="0" err="1">
                <a:solidFill>
                  <a:srgbClr val="7030A0"/>
                </a:solidFill>
                <a:effectLst/>
                <a:latin typeface="Times New Roman" panose="02020603050405020304" pitchFamily="18" charset="0"/>
                <a:ea typeface="Times New Roman" panose="02020603050405020304" pitchFamily="18" charset="0"/>
              </a:rPr>
              <a:t>imkon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qadar</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AYoQSh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va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boshqa</a:t>
            </a:r>
            <a:r>
              <a:rPr lang="en-US" sz="2400" dirty="0">
                <a:solidFill>
                  <a:srgbClr val="7030A0"/>
                </a:solidFill>
                <a:effectLst/>
                <a:latin typeface="Times New Roman" panose="02020603050405020304" pitchFamily="18" charset="0"/>
                <a:ea typeface="Times New Roman" panose="02020603050405020304" pitchFamily="18" charset="0"/>
              </a:rPr>
              <a:t> harakat </a:t>
            </a:r>
            <a:r>
              <a:rPr lang="en-US" sz="2400" dirty="0" err="1">
                <a:solidFill>
                  <a:srgbClr val="7030A0"/>
                </a:solidFill>
                <a:effectLst/>
                <a:latin typeface="Times New Roman" panose="02020603050405020304" pitchFamily="18" charset="0"/>
                <a:ea typeface="Times New Roman" panose="02020603050405020304" pitchFamily="18" charset="0"/>
              </a:rPr>
              <a:t>xizmatlari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bilan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bitta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kompleksda</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birlashtirish</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kerak</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TXSning</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yo‘l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harakati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xizmati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tashkil</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qilinishi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umumiy</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muammosidagi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ahamiyati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shundaki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ular</a:t>
            </a:r>
            <a:r>
              <a:rPr lang="en-US" sz="2400" dirty="0">
                <a:solidFill>
                  <a:srgbClr val="7030A0"/>
                </a:solidFill>
                <a:effectLst/>
                <a:latin typeface="Times New Roman" panose="02020603050405020304" pitchFamily="18" charset="0"/>
                <a:ea typeface="Times New Roman" panose="02020603050405020304" pitchFamily="18" charset="0"/>
              </a:rPr>
              <a:t> YTH </a:t>
            </a:r>
            <a:r>
              <a:rPr lang="en-US" sz="2400" dirty="0" err="1">
                <a:solidFill>
                  <a:srgbClr val="7030A0"/>
                </a:solidFill>
                <a:effectLst/>
                <a:latin typeface="Times New Roman" panose="02020603050405020304" pitchFamily="18" charset="0"/>
                <a:ea typeface="Times New Roman" panose="02020603050405020304" pitchFamily="18" charset="0"/>
              </a:rPr>
              <a:t>sabablaridan</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biri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bo‘lgan</a:t>
            </a:r>
            <a:r>
              <a:rPr lang="en-US" sz="2400" dirty="0">
                <a:solidFill>
                  <a:srgbClr val="7030A0"/>
                </a:solidFill>
                <a:effectLst/>
                <a:latin typeface="Times New Roman" panose="02020603050405020304" pitchFamily="18" charset="0"/>
                <a:ea typeface="Times New Roman" panose="02020603050405020304" pitchFamily="18" charset="0"/>
              </a:rPr>
              <a:t> transport </a:t>
            </a:r>
            <a:r>
              <a:rPr lang="en-US" sz="2400" dirty="0" err="1">
                <a:solidFill>
                  <a:srgbClr val="7030A0"/>
                </a:solidFill>
                <a:effectLst/>
                <a:latin typeface="Times New Roman" panose="02020603050405020304" pitchFamily="18" charset="0"/>
                <a:ea typeface="Times New Roman" panose="02020603050405020304" pitchFamily="18" charset="0"/>
              </a:rPr>
              <a:t>vositalari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texnik</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nosozliklarini</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bartaraf</a:t>
            </a:r>
            <a:r>
              <a:rPr lang="en-US" sz="2400" dirty="0">
                <a:solidFill>
                  <a:srgbClr val="7030A0"/>
                </a:solidFill>
                <a:effectLst/>
                <a:latin typeface="Times New Roman" panose="02020603050405020304" pitchFamily="18" charset="0"/>
                <a:ea typeface="Times New Roman" panose="02020603050405020304" pitchFamily="18" charset="0"/>
              </a:rPr>
              <a:t> </a:t>
            </a:r>
            <a:r>
              <a:rPr lang="en-US" sz="2400" dirty="0" err="1">
                <a:solidFill>
                  <a:srgbClr val="7030A0"/>
                </a:solidFill>
                <a:effectLst/>
                <a:latin typeface="Times New Roman" panose="02020603050405020304" pitchFamily="18" charset="0"/>
                <a:ea typeface="Times New Roman" panose="02020603050405020304" pitchFamily="18" charset="0"/>
              </a:rPr>
              <a:t>qiladi</a:t>
            </a:r>
            <a:r>
              <a:rPr lang="en-US" sz="2400" dirty="0">
                <a:solidFill>
                  <a:srgbClr val="7030A0"/>
                </a:solidFill>
                <a:effectLst/>
                <a:latin typeface="Times New Roman" panose="02020603050405020304" pitchFamily="18" charset="0"/>
                <a:ea typeface="Times New Roman" panose="02020603050405020304" pitchFamily="18" charset="0"/>
              </a:rPr>
              <a:t>. </a:t>
            </a:r>
            <a:endParaRPr lang="ru-RU" sz="2400" dirty="0">
              <a:solidFill>
                <a:srgbClr val="7030A0"/>
              </a:solidFill>
            </a:endParaRPr>
          </a:p>
        </p:txBody>
      </p:sp>
      <p:sp>
        <p:nvSpPr>
          <p:cNvPr id="7" name="TextBox 6">
            <a:extLst>
              <a:ext uri="{FF2B5EF4-FFF2-40B4-BE49-F238E27FC236}">
                <a16:creationId xmlns:a16="http://schemas.microsoft.com/office/drawing/2014/main" id="{7723B264-BB96-44D2-AF1B-1059E9EA0924}"/>
              </a:ext>
            </a:extLst>
          </p:cNvPr>
          <p:cNvSpPr txBox="1"/>
          <p:nvPr/>
        </p:nvSpPr>
        <p:spPr>
          <a:xfrm>
            <a:off x="239485" y="1726640"/>
            <a:ext cx="11713027" cy="2677656"/>
          </a:xfrm>
          <a:prstGeom prst="rect">
            <a:avLst/>
          </a:prstGeom>
          <a:noFill/>
        </p:spPr>
        <p:txBody>
          <a:bodyPr wrap="square">
            <a:spAutoFit/>
          </a:bodyPr>
          <a:lstStyle/>
          <a:p>
            <a:pPr algn="just"/>
            <a:r>
              <a:rPr lang="uz-Latn-UZ" sz="2400" dirty="0">
                <a:effectLst/>
                <a:latin typeface="Times New Roman" panose="02020603050405020304" pitchFamily="18" charset="0"/>
                <a:ea typeface="Times New Roman" panose="02020603050405020304" pitchFamily="18" charset="0"/>
              </a:rPr>
              <a:t>	</a:t>
            </a:r>
            <a:r>
              <a:rPr lang="en-US" sz="2400" dirty="0">
                <a:solidFill>
                  <a:schemeClr val="bg2"/>
                </a:solidFill>
                <a:effectLst/>
                <a:latin typeface="Times New Roman" panose="02020603050405020304" pitchFamily="18" charset="0"/>
                <a:ea typeface="Times New Roman" panose="02020603050405020304" pitchFamily="18" charset="0"/>
              </a:rPr>
              <a:t>YTH </a:t>
            </a:r>
            <a:r>
              <a:rPr lang="en-US" sz="2400" dirty="0" err="1">
                <a:solidFill>
                  <a:schemeClr val="bg2"/>
                </a:solidFill>
                <a:effectLst/>
                <a:latin typeface="Times New Roman" panose="02020603050405020304" pitchFamily="18" charset="0"/>
                <a:ea typeface="Times New Roman" panose="02020603050405020304" pitchFamily="18" charset="0"/>
              </a:rPr>
              <a:t>natijasida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yo‘llarda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insonlar</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aziyat</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chekishadi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avtomobillar</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shikastlanadi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yo‘llar</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berkilib</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qoladi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Jarohat</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olganlarga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shoshilinch</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yordam</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berish</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shikastlangan</a:t>
            </a:r>
            <a:r>
              <a:rPr lang="en-US" sz="2400" dirty="0">
                <a:solidFill>
                  <a:schemeClr val="bg2"/>
                </a:solidFill>
                <a:effectLst/>
                <a:latin typeface="Times New Roman" panose="02020603050405020304" pitchFamily="18" charset="0"/>
                <a:ea typeface="Times New Roman" panose="02020603050405020304" pitchFamily="18" charset="0"/>
              </a:rPr>
              <a:t> transport </a:t>
            </a:r>
            <a:r>
              <a:rPr lang="en-US" sz="2400" dirty="0" err="1">
                <a:solidFill>
                  <a:schemeClr val="bg2"/>
                </a:solidFill>
                <a:effectLst/>
                <a:latin typeface="Times New Roman" panose="02020603050405020304" pitchFamily="18" charset="0"/>
                <a:ea typeface="Times New Roman" panose="02020603050405020304" pitchFamily="18" charset="0"/>
              </a:rPr>
              <a:t>vositalarini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olib</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ketish</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ehtiyoji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paydo</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bo‘ladi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YTHda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jarohat</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olgan</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yo‘lovchilar</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haydovchilar</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va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piyodalarning</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hayoti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ularga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shoshilinch</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yordam</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berilishiga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bog‘liq</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bo‘lib</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qoladi</a:t>
            </a:r>
            <a:r>
              <a:rPr lang="en-US" sz="2400" dirty="0">
                <a:solidFill>
                  <a:schemeClr val="bg2"/>
                </a:solidFill>
                <a:effectLst/>
                <a:latin typeface="Times New Roman" panose="02020603050405020304" pitchFamily="18" charset="0"/>
                <a:ea typeface="Times New Roman" panose="02020603050405020304" pitchFamily="18" charset="0"/>
              </a:rPr>
              <a:t>. Tez </a:t>
            </a:r>
            <a:r>
              <a:rPr lang="en-US" sz="2400" dirty="0" err="1">
                <a:solidFill>
                  <a:schemeClr val="bg2"/>
                </a:solidFill>
                <a:effectLst/>
                <a:latin typeface="Times New Roman" panose="02020603050405020304" pitchFamily="18" charset="0"/>
                <a:ea typeface="Times New Roman" panose="02020603050405020304" pitchFamily="18" charset="0"/>
              </a:rPr>
              <a:t>yordam</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berish</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uchun</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ko‘p</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davlatlardagi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avtomobil</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yo‘llari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yoqasida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shoshilinch</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yordam</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chaqirish</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kolonkalari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o‘rnatilgan</a:t>
            </a:r>
            <a:r>
              <a:rPr lang="uz-Cyrl-UZ" sz="2400" dirty="0">
                <a:solidFill>
                  <a:schemeClr val="bg2"/>
                </a:solidFill>
                <a:effectLst/>
                <a:latin typeface="Times New Roman" panose="02020603050405020304" pitchFamily="18" charset="0"/>
                <a:ea typeface="Times New Roman" panose="02020603050405020304" pitchFamily="18" charset="0"/>
              </a:rPr>
              <a:t> bo‘lishi kerak</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Bunday</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kolonkalar</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yaqindagi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yo‘l</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ekspluatatsiya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uchastkasi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bilan</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tez</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bog‘lanish</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imkonini</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beradi</a:t>
            </a:r>
            <a:r>
              <a:rPr lang="uz-Latn-UZ" sz="2400" dirty="0">
                <a:solidFill>
                  <a:schemeClr val="bg2"/>
                </a:solidFill>
                <a:effectLst/>
                <a:latin typeface="Times New Roman" panose="02020603050405020304" pitchFamily="18" charset="0"/>
                <a:ea typeface="Times New Roman" panose="02020603050405020304" pitchFamily="18" charset="0"/>
              </a:rPr>
              <a:t>.</a:t>
            </a:r>
            <a:endParaRPr lang="ru-RU" sz="2400" dirty="0">
              <a:solidFill>
                <a:schemeClr val="bg2"/>
              </a:solidFill>
            </a:endParaRPr>
          </a:p>
        </p:txBody>
      </p:sp>
      <p:sp>
        <p:nvSpPr>
          <p:cNvPr id="9" name="TextBox 8">
            <a:extLst>
              <a:ext uri="{FF2B5EF4-FFF2-40B4-BE49-F238E27FC236}">
                <a16:creationId xmlns:a16="http://schemas.microsoft.com/office/drawing/2014/main" id="{EB5253F7-5EAD-4792-93B0-411598396AF9}"/>
              </a:ext>
            </a:extLst>
          </p:cNvPr>
          <p:cNvSpPr txBox="1"/>
          <p:nvPr/>
        </p:nvSpPr>
        <p:spPr>
          <a:xfrm>
            <a:off x="239485" y="4404296"/>
            <a:ext cx="11713027" cy="2323713"/>
          </a:xfrm>
          <a:prstGeom prst="rect">
            <a:avLst/>
          </a:prstGeom>
          <a:noFill/>
        </p:spPr>
        <p:txBody>
          <a:bodyPr wrap="square">
            <a:spAutoFit/>
          </a:bodyPr>
          <a:lstStyle/>
          <a:p>
            <a:pPr indent="450215" algn="just">
              <a:spcAft>
                <a:spcPts val="600"/>
              </a:spcAft>
            </a:pPr>
            <a:r>
              <a:rPr lang="en-US" sz="2400" dirty="0" err="1">
                <a:solidFill>
                  <a:srgbClr val="FFFF00"/>
                </a:solidFill>
                <a:effectLst/>
                <a:latin typeface="Times New Roman" panose="02020603050405020304" pitchFamily="18" charset="0"/>
                <a:ea typeface="Times New Roman" panose="02020603050405020304" pitchFamily="18" charset="0"/>
              </a:rPr>
              <a:t>Umuman</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olganda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esa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yo‘lovchilar</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haydovchilar</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va</a:t>
            </a:r>
            <a:r>
              <a:rPr lang="en-US" sz="2400" dirty="0">
                <a:solidFill>
                  <a:srgbClr val="FFFF00"/>
                </a:solidFill>
                <a:effectLst/>
                <a:latin typeface="Times New Roman" panose="02020603050405020304" pitchFamily="18" charset="0"/>
                <a:ea typeface="Times New Roman" panose="02020603050405020304" pitchFamily="18" charset="0"/>
              </a:rPr>
              <a:t> transport </a:t>
            </a:r>
            <a:r>
              <a:rPr lang="en-US" sz="2400" dirty="0" err="1">
                <a:solidFill>
                  <a:srgbClr val="FFFF00"/>
                </a:solidFill>
                <a:effectLst/>
                <a:latin typeface="Times New Roman" panose="02020603050405020304" pitchFamily="18" charset="0"/>
                <a:ea typeface="Times New Roman" panose="02020603050405020304" pitchFamily="18" charset="0"/>
              </a:rPr>
              <a:t>vositalariga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xizmat</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qiladigan</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komplekslar</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va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alohida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inshootlar</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servis</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xizmatiga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kiradi</a:t>
            </a:r>
            <a:r>
              <a:rPr lang="en-US" sz="2400" dirty="0">
                <a:solidFill>
                  <a:srgbClr val="FFFF00"/>
                </a:solidFill>
                <a:effectLst/>
                <a:latin typeface="Times New Roman" panose="02020603050405020304" pitchFamily="18" charset="0"/>
                <a:ea typeface="Times New Roman" panose="02020603050405020304" pitchFamily="18" charset="0"/>
              </a:rPr>
              <a:t>.</a:t>
            </a:r>
            <a:endParaRPr lang="ru-RU" sz="2400" dirty="0">
              <a:solidFill>
                <a:srgbClr val="FFFF00"/>
              </a:solidFill>
              <a:effectLst/>
              <a:latin typeface="Times New Roman" panose="02020603050405020304" pitchFamily="18" charset="0"/>
              <a:ea typeface="Times New Roman" panose="02020603050405020304" pitchFamily="18" charset="0"/>
            </a:endParaRPr>
          </a:p>
          <a:p>
            <a:pPr indent="450215" algn="just">
              <a:spcAft>
                <a:spcPts val="600"/>
              </a:spcAft>
            </a:pPr>
            <a:r>
              <a:rPr lang="en-US" sz="2300" dirty="0" err="1">
                <a:solidFill>
                  <a:srgbClr val="002060"/>
                </a:solidFill>
                <a:effectLst/>
                <a:latin typeface="Times New Roman" panose="02020603050405020304" pitchFamily="18" charset="0"/>
                <a:ea typeface="Times New Roman" panose="02020603050405020304" pitchFamily="18" charset="0"/>
              </a:rPr>
              <a:t>Bundan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tashqari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yo‘l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yoqasida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avtomobil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yo‘llariga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xizmat</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qiladigan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ularni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ta’mirlaydigan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yo‘l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xizmati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inshootlari</a:t>
            </a:r>
            <a:r>
              <a:rPr lang="en-US" sz="2300" dirty="0">
                <a:solidFill>
                  <a:srgbClr val="002060"/>
                </a:solidFill>
                <a:effectLst/>
                <a:latin typeface="Times New Roman" panose="02020603050405020304" pitchFamily="18" charset="0"/>
                <a:ea typeface="Times New Roman" panose="02020603050405020304" pitchFamily="18" charset="0"/>
              </a:rPr>
              <a:t> ham </a:t>
            </a:r>
            <a:r>
              <a:rPr lang="en-US" sz="2300" dirty="0" err="1">
                <a:solidFill>
                  <a:srgbClr val="002060"/>
                </a:solidFill>
                <a:effectLst/>
                <a:latin typeface="Times New Roman" panose="02020603050405020304" pitchFamily="18" charset="0"/>
                <a:ea typeface="Times New Roman" panose="02020603050405020304" pitchFamily="18" charset="0"/>
              </a:rPr>
              <a:t>joylashadi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Yo‘l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xizmati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inshootlari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yo‘l</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boshqaruvi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binosi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yo‘ldan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foydalanish</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xizmati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ishlab</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chiqarish</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bazasi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texnologik</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aloqa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vositalari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ko‘prik</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va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o‘tkazgichlarga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xizmat</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qilish</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punktlari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ishchi</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va</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xizmatchilarning</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uylaridan</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iborat</a:t>
            </a:r>
            <a:r>
              <a:rPr lang="en-US" sz="2300" dirty="0">
                <a:solidFill>
                  <a:srgbClr val="002060"/>
                </a:solidFill>
                <a:effectLst/>
                <a:latin typeface="Times New Roman" panose="02020603050405020304" pitchFamily="18" charset="0"/>
                <a:ea typeface="Times New Roman" panose="02020603050405020304" pitchFamily="18" charset="0"/>
              </a:rPr>
              <a:t> </a:t>
            </a:r>
            <a:r>
              <a:rPr lang="en-US" sz="2300" dirty="0" err="1">
                <a:solidFill>
                  <a:srgbClr val="002060"/>
                </a:solidFill>
                <a:effectLst/>
                <a:latin typeface="Times New Roman" panose="02020603050405020304" pitchFamily="18" charset="0"/>
                <a:ea typeface="Times New Roman" panose="02020603050405020304" pitchFamily="18" charset="0"/>
              </a:rPr>
              <a:t>bo‘ladi</a:t>
            </a:r>
            <a:r>
              <a:rPr lang="en-US" sz="2300" dirty="0">
                <a:solidFill>
                  <a:srgbClr val="002060"/>
                </a:solidFill>
                <a:effectLst/>
                <a:latin typeface="Times New Roman" panose="02020603050405020304" pitchFamily="18" charset="0"/>
                <a:ea typeface="Times New Roman" panose="02020603050405020304" pitchFamily="18" charset="0"/>
              </a:rPr>
              <a:t>.</a:t>
            </a:r>
            <a:endParaRPr lang="ru-RU" sz="23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900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34037A-4AB0-4E27-879F-73E12D40975E}"/>
              </a:ext>
            </a:extLst>
          </p:cNvPr>
          <p:cNvSpPr txBox="1"/>
          <p:nvPr/>
        </p:nvSpPr>
        <p:spPr>
          <a:xfrm>
            <a:off x="0" y="720566"/>
            <a:ext cx="12017829" cy="5416868"/>
          </a:xfrm>
          <a:prstGeom prst="rect">
            <a:avLst/>
          </a:prstGeom>
          <a:noFill/>
        </p:spPr>
        <p:txBody>
          <a:bodyPr wrap="square">
            <a:spAutoFit/>
          </a:bodyPr>
          <a:lstStyle/>
          <a:p>
            <a:pPr algn="ctr"/>
            <a:r>
              <a:rPr lang="uz-Cyrl-UZ" sz="3600" b="1" dirty="0">
                <a:solidFill>
                  <a:srgbClr val="FF0000"/>
                </a:solidFill>
                <a:effectLst/>
                <a:latin typeface="Times New Roman" panose="02020603050405020304" pitchFamily="18" charset="0"/>
                <a:ea typeface="Times New Roman" panose="02020603050405020304" pitchFamily="18" charset="0"/>
              </a:rPr>
              <a:t>Nazorat savollari:</a:t>
            </a:r>
          </a:p>
          <a:p>
            <a:pPr algn="ctr"/>
            <a:endParaRPr lang="ru-RU" sz="1600" dirty="0">
              <a:effectLst/>
              <a:latin typeface="Times New Roman" panose="02020603050405020304" pitchFamily="18" charset="0"/>
              <a:ea typeface="Times New Roman" panose="02020603050405020304" pitchFamily="18" charset="0"/>
            </a:endParaRPr>
          </a:p>
          <a:p>
            <a:pPr>
              <a:spcBef>
                <a:spcPts val="1200"/>
              </a:spcBef>
            </a:pPr>
            <a:r>
              <a:rPr lang="en-US" sz="3200" dirty="0">
                <a:effectLst/>
                <a:latin typeface="Times New Roman" panose="02020603050405020304" pitchFamily="18" charset="0"/>
                <a:ea typeface="Times New Roman" panose="02020603050405020304" pitchFamily="18" charset="0"/>
              </a:rPr>
              <a:t>	</a:t>
            </a:r>
            <a:r>
              <a:rPr lang="uz-Cyrl-UZ" sz="3200" dirty="0">
                <a:solidFill>
                  <a:srgbClr val="FF0000"/>
                </a:solidFill>
                <a:effectLst/>
                <a:latin typeface="Times New Roman" panose="02020603050405020304" pitchFamily="18" charset="0"/>
                <a:ea typeface="Times New Roman" panose="02020603050405020304" pitchFamily="18" charset="0"/>
              </a:rPr>
              <a:t>1. Transport xizmatlarining turlari.</a:t>
            </a:r>
            <a:endParaRPr lang="ru-RU" sz="3200" dirty="0">
              <a:solidFill>
                <a:srgbClr val="FF0000"/>
              </a:solidFill>
              <a:effectLst/>
              <a:latin typeface="Times New Roman" panose="02020603050405020304" pitchFamily="18" charset="0"/>
              <a:ea typeface="Times New Roman" panose="02020603050405020304" pitchFamily="18" charset="0"/>
            </a:endParaRPr>
          </a:p>
          <a:p>
            <a:pPr>
              <a:spcBef>
                <a:spcPts val="1200"/>
              </a:spcBef>
            </a:pPr>
            <a:r>
              <a:rPr lang="uz-Cyrl-UZ" sz="3200" dirty="0">
                <a:solidFill>
                  <a:srgbClr val="FF0000"/>
                </a:solidFill>
                <a:effectLst/>
                <a:latin typeface="Times New Roman" panose="02020603050405020304" pitchFamily="18" charset="0"/>
                <a:ea typeface="Times New Roman" panose="02020603050405020304" pitchFamily="18" charset="0"/>
              </a:rPr>
              <a:t>	2. </a:t>
            </a:r>
            <a:r>
              <a:rPr lang="en-US" sz="3200" dirty="0">
                <a:solidFill>
                  <a:srgbClr val="FF0000"/>
                </a:solidFill>
                <a:effectLst/>
                <a:latin typeface="Times New Roman" panose="02020603050405020304" pitchFamily="18" charset="0"/>
                <a:ea typeface="Times New Roman" panose="02020603050405020304" pitchFamily="18" charset="0"/>
              </a:rPr>
              <a:t>Transport </a:t>
            </a:r>
            <a:r>
              <a:rPr lang="uz-Cyrl-UZ" sz="3200" dirty="0">
                <a:solidFill>
                  <a:srgbClr val="FF0000"/>
                </a:solidFill>
                <a:effectLst/>
                <a:latin typeface="Times New Roman" panose="02020603050405020304" pitchFamily="18" charset="0"/>
                <a:ea typeface="Times New Roman" panose="02020603050405020304" pitchFamily="18" charset="0"/>
              </a:rPr>
              <a:t>xizmatlar</a:t>
            </a:r>
            <a:r>
              <a:rPr lang="en-US" sz="3200" dirty="0" err="1">
                <a:solidFill>
                  <a:srgbClr val="FF0000"/>
                </a:solidFill>
                <a:effectLst/>
                <a:latin typeface="Times New Roman" panose="02020603050405020304" pitchFamily="18" charset="0"/>
                <a:ea typeface="Times New Roman" panose="02020603050405020304" pitchFamily="18" charset="0"/>
              </a:rPr>
              <a:t>ining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vazifalari</a:t>
            </a:r>
            <a:r>
              <a:rPr lang="uz-Cyrl-UZ" sz="3200" dirty="0">
                <a:solidFill>
                  <a:srgbClr val="FF0000"/>
                </a:solidFill>
                <a:effectLst/>
                <a:latin typeface="Times New Roman" panose="02020603050405020304" pitchFamily="18" charset="0"/>
                <a:ea typeface="Times New Roman" panose="02020603050405020304" pitchFamily="18" charset="0"/>
              </a:rPr>
              <a:t> nimalardan iborat?</a:t>
            </a:r>
            <a:endParaRPr lang="ru-RU" sz="3200" dirty="0">
              <a:solidFill>
                <a:srgbClr val="FF0000"/>
              </a:solidFill>
              <a:effectLst/>
              <a:latin typeface="Times New Roman" panose="02020603050405020304" pitchFamily="18" charset="0"/>
              <a:ea typeface="Times New Roman" panose="02020603050405020304" pitchFamily="18" charset="0"/>
            </a:endParaRPr>
          </a:p>
          <a:p>
            <a:pPr>
              <a:spcBef>
                <a:spcPts val="1200"/>
              </a:spcBef>
            </a:pPr>
            <a:r>
              <a:rPr lang="uz-Cyrl-UZ" sz="3200" dirty="0">
                <a:solidFill>
                  <a:srgbClr val="FF0000"/>
                </a:solidFill>
                <a:effectLst/>
                <a:latin typeface="Times New Roman" panose="02020603050405020304" pitchFamily="18" charset="0"/>
                <a:ea typeface="Times New Roman" panose="02020603050405020304" pitchFamily="18" charset="0"/>
              </a:rPr>
              <a:t>	3. Dam olish va kompleks xizmat ko‘rsatishning asosiy turlari.</a:t>
            </a:r>
            <a:endParaRPr lang="ru-RU" sz="3200" dirty="0">
              <a:solidFill>
                <a:srgbClr val="FF0000"/>
              </a:solidFill>
              <a:effectLst/>
              <a:latin typeface="Times New Roman" panose="02020603050405020304" pitchFamily="18" charset="0"/>
              <a:ea typeface="Times New Roman" panose="02020603050405020304" pitchFamily="18" charset="0"/>
            </a:endParaRPr>
          </a:p>
          <a:p>
            <a:pPr>
              <a:spcBef>
                <a:spcPts val="1200"/>
              </a:spcBef>
            </a:pPr>
            <a:r>
              <a:rPr lang="uz-Cyrl-UZ" sz="3200" dirty="0">
                <a:solidFill>
                  <a:srgbClr val="FF0000"/>
                </a:solidFill>
                <a:effectLst/>
                <a:latin typeface="Times New Roman" panose="02020603050405020304" pitchFamily="18" charset="0"/>
                <a:ea typeface="Times New Roman" panose="02020603050405020304" pitchFamily="18" charset="0"/>
              </a:rPr>
              <a:t>	4. Haydovchining faoliyatiga ta’sir qiladigan qanday omillar  </a:t>
            </a:r>
            <a:endParaRPr lang="ru-RU" sz="3200" dirty="0">
              <a:solidFill>
                <a:srgbClr val="FF0000"/>
              </a:solidFill>
              <a:effectLst/>
              <a:latin typeface="Times New Roman" panose="02020603050405020304" pitchFamily="18" charset="0"/>
              <a:ea typeface="Times New Roman" panose="02020603050405020304" pitchFamily="18" charset="0"/>
            </a:endParaRPr>
          </a:p>
          <a:p>
            <a:pPr>
              <a:spcBef>
                <a:spcPts val="1200"/>
              </a:spcBef>
            </a:pPr>
            <a:r>
              <a:rPr lang="uz-Cyrl-UZ" sz="3200" dirty="0">
                <a:solidFill>
                  <a:srgbClr val="FF0000"/>
                </a:solidFill>
                <a:effectLst/>
                <a:latin typeface="Times New Roman" panose="02020603050405020304" pitchFamily="18" charset="0"/>
                <a:ea typeface="Times New Roman" panose="02020603050405020304" pitchFamily="18" charset="0"/>
              </a:rPr>
              <a:t>             mavjud.</a:t>
            </a:r>
            <a:endParaRPr lang="ru-RU" sz="3200" dirty="0">
              <a:solidFill>
                <a:srgbClr val="FF0000"/>
              </a:solidFill>
              <a:effectLst/>
              <a:latin typeface="Times New Roman" panose="02020603050405020304" pitchFamily="18" charset="0"/>
              <a:ea typeface="Times New Roman" panose="02020603050405020304" pitchFamily="18" charset="0"/>
            </a:endParaRPr>
          </a:p>
          <a:p>
            <a:pPr>
              <a:spcBef>
                <a:spcPts val="1200"/>
              </a:spcBef>
            </a:pPr>
            <a:r>
              <a:rPr lang="uz-Cyrl-UZ" sz="3200" dirty="0">
                <a:solidFill>
                  <a:srgbClr val="FF0000"/>
                </a:solidFill>
                <a:effectLst/>
                <a:latin typeface="Times New Roman" panose="02020603050405020304" pitchFamily="18" charset="0"/>
                <a:ea typeface="Times New Roman" panose="02020603050405020304" pitchFamily="18" charset="0"/>
              </a:rPr>
              <a:t>	5. Yo‘l harakati xizmatida xizmat ko‘rsatish komplekslarn qanday </a:t>
            </a:r>
            <a:endParaRPr lang="ru-RU" sz="3200" dirty="0">
              <a:solidFill>
                <a:srgbClr val="FF0000"/>
              </a:solidFill>
              <a:effectLst/>
              <a:latin typeface="Times New Roman" panose="02020603050405020304" pitchFamily="18" charset="0"/>
              <a:ea typeface="Times New Roman" panose="02020603050405020304" pitchFamily="18" charset="0"/>
            </a:endParaRPr>
          </a:p>
          <a:p>
            <a:pPr>
              <a:spcBef>
                <a:spcPts val="1200"/>
              </a:spcBef>
            </a:pPr>
            <a:r>
              <a:rPr lang="uz-Cyrl-UZ" sz="3200" dirty="0">
                <a:solidFill>
                  <a:srgbClr val="FF0000"/>
                </a:solidFill>
                <a:effectLst/>
                <a:latin typeface="Times New Roman" panose="02020603050405020304" pitchFamily="18" charset="0"/>
                <a:ea typeface="Times New Roman" panose="02020603050405020304" pitchFamily="18" charset="0"/>
              </a:rPr>
              <a:t>             ahamiyatga ega?</a:t>
            </a:r>
            <a:endParaRPr lang="ru-RU"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203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18E4571-9A80-4DF3-B65B-1E717C301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423" y="587829"/>
            <a:ext cx="6346209" cy="6386177"/>
          </a:xfrm>
          <a:prstGeom prst="rect">
            <a:avLst/>
          </a:prstGeom>
          <a:ln>
            <a:noFill/>
          </a:ln>
          <a:effectLst>
            <a:softEdge rad="112500"/>
          </a:effectLst>
        </p:spPr>
      </p:pic>
      <p:sp>
        <p:nvSpPr>
          <p:cNvPr id="6" name="TextBox 5">
            <a:extLst>
              <a:ext uri="{FF2B5EF4-FFF2-40B4-BE49-F238E27FC236}">
                <a16:creationId xmlns:a16="http://schemas.microsoft.com/office/drawing/2014/main" id="{356C8F85-77A3-4E8C-A841-60F4794871BF}"/>
              </a:ext>
            </a:extLst>
          </p:cNvPr>
          <p:cNvSpPr txBox="1"/>
          <p:nvPr/>
        </p:nvSpPr>
        <p:spPr>
          <a:xfrm>
            <a:off x="0" y="188463"/>
            <a:ext cx="11887200" cy="584775"/>
          </a:xfrm>
          <a:prstGeom prst="rect">
            <a:avLst/>
          </a:prstGeom>
          <a:noFill/>
        </p:spPr>
        <p:txBody>
          <a:bodyPr wrap="square">
            <a:spAutoFit/>
          </a:bodyPr>
          <a:lstStyle/>
          <a:p>
            <a:pPr indent="449580" algn="just"/>
            <a:r>
              <a:rPr lang="uz-Cyrl-UZ" sz="3200" b="1" dirty="0">
                <a:solidFill>
                  <a:srgbClr val="FFFF00"/>
                </a:solidFill>
                <a:effectLst/>
                <a:latin typeface="Times New Roman" panose="02020603050405020304" pitchFamily="18" charset="0"/>
                <a:ea typeface="Times New Roman" panose="02020603050405020304" pitchFamily="18" charset="0"/>
              </a:rPr>
              <a:t>Bajargan ishiga qarab, transport ikki asosiy guruhga bo‘linadi:</a:t>
            </a:r>
            <a:endParaRPr lang="ru-RU" sz="3200" b="1" dirty="0">
              <a:solidFill>
                <a:srgbClr val="FFFF0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C310EAE0-4FF6-49FF-BAE6-F8E1C1288BC8}"/>
              </a:ext>
            </a:extLst>
          </p:cNvPr>
          <p:cNvSpPr txBox="1"/>
          <p:nvPr/>
        </p:nvSpPr>
        <p:spPr>
          <a:xfrm>
            <a:off x="-76200" y="773238"/>
            <a:ext cx="6172200" cy="6011710"/>
          </a:xfrm>
          <a:prstGeom prst="rect">
            <a:avLst/>
          </a:prstGeom>
          <a:noFill/>
        </p:spPr>
        <p:txBody>
          <a:bodyPr wrap="square">
            <a:spAutoFit/>
          </a:bodyPr>
          <a:lstStyle/>
          <a:p>
            <a:pPr marL="342900" lvl="0" indent="-342900" algn="just">
              <a:lnSpc>
                <a:spcPct val="115000"/>
              </a:lnSpc>
              <a:spcAft>
                <a:spcPts val="1000"/>
              </a:spcAft>
              <a:buFont typeface="+mj-lt"/>
              <a:buAutoNum type="arabicPeriod"/>
            </a:pPr>
            <a:r>
              <a:rPr lang="uz-Cyrl-UZ"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Ommaviy foydalaniladigan taransport xalq xo‘jaligining tarmog‘i bo‘lib, yuk va yo‘lovchi tashishda aholiga va xalq xo‘jaligining barcha tarmoqlari ehtiyojini qondirishga xizmat qiladi. Bu tarnsport aholiga ham aloqa yo‘li tizimida xizmat qiladi. Uni ko‘pincha magistral (magistral qandaydir tizimdagi asosiy bosh chiziq, bu yerda aloqa yo‘llari tizimi) deb ataladi.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Ommaviy</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foydalaniladigan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taransport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tushunchasi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o‘z</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ichiga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temir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yo‘l</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transporti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transporti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dengiz</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daryo</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avtomobil</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transporti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havo</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transporti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quvur</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transportini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oladi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01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70ABD8E-DF8B-43A4-8322-F6F2712E6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31" y="3289110"/>
            <a:ext cx="6332561" cy="3719016"/>
          </a:xfrm>
          <a:prstGeom prst="rect">
            <a:avLst/>
          </a:prstGeom>
          <a:ln>
            <a:noFill/>
          </a:ln>
          <a:effectLst>
            <a:softEdge rad="112500"/>
          </a:effectLst>
        </p:spPr>
      </p:pic>
      <p:pic>
        <p:nvPicPr>
          <p:cNvPr id="7" name="Рисунок 6">
            <a:extLst>
              <a:ext uri="{FF2B5EF4-FFF2-40B4-BE49-F238E27FC236}">
                <a16:creationId xmlns:a16="http://schemas.microsoft.com/office/drawing/2014/main" id="{B5D53C68-05CB-4975-9DE9-CE030BF72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7210"/>
            <a:ext cx="6218831" cy="3543530"/>
          </a:xfrm>
          <a:prstGeom prst="rect">
            <a:avLst/>
          </a:prstGeom>
          <a:ln>
            <a:noFill/>
          </a:ln>
          <a:effectLst>
            <a:softEdge rad="112500"/>
          </a:effectLst>
        </p:spPr>
      </p:pic>
      <p:pic>
        <p:nvPicPr>
          <p:cNvPr id="9" name="Рисунок 8">
            <a:extLst>
              <a:ext uri="{FF2B5EF4-FFF2-40B4-BE49-F238E27FC236}">
                <a16:creationId xmlns:a16="http://schemas.microsoft.com/office/drawing/2014/main" id="{DF4064D0-475B-4146-9520-68176028D3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289110"/>
            <a:ext cx="6209730" cy="3719016"/>
          </a:xfrm>
          <a:prstGeom prst="rect">
            <a:avLst/>
          </a:prstGeom>
          <a:ln>
            <a:noFill/>
          </a:ln>
          <a:effectLst>
            <a:softEdge rad="112500"/>
          </a:effectLst>
        </p:spPr>
      </p:pic>
      <p:sp>
        <p:nvSpPr>
          <p:cNvPr id="6" name="TextBox 5">
            <a:extLst>
              <a:ext uri="{FF2B5EF4-FFF2-40B4-BE49-F238E27FC236}">
                <a16:creationId xmlns:a16="http://schemas.microsoft.com/office/drawing/2014/main" id="{6EB4688D-12A0-4405-AA02-1A4E4CB64CC8}"/>
              </a:ext>
            </a:extLst>
          </p:cNvPr>
          <p:cNvSpPr txBox="1"/>
          <p:nvPr/>
        </p:nvSpPr>
        <p:spPr>
          <a:xfrm>
            <a:off x="0" y="0"/>
            <a:ext cx="6096000" cy="3416320"/>
          </a:xfrm>
          <a:prstGeom prst="rect">
            <a:avLst/>
          </a:prstGeom>
          <a:noFill/>
        </p:spPr>
        <p:txBody>
          <a:bodyPr wrap="square">
            <a:spAutoFit/>
          </a:bodyPr>
          <a:lstStyle/>
          <a:p>
            <a:pPr indent="449580" algn="just"/>
            <a:r>
              <a:rPr lang="en-US" sz="2400" dirty="0">
                <a:solidFill>
                  <a:schemeClr val="bg1"/>
                </a:solidFill>
                <a:effectLst/>
                <a:latin typeface="Times New Roman" panose="02020603050405020304" pitchFamily="18" charset="0"/>
                <a:ea typeface="Times New Roman" panose="02020603050405020304" pitchFamily="18" charset="0"/>
              </a:rPr>
              <a:t>2</a:t>
            </a:r>
            <a:r>
              <a:rPr lang="uz-Cyrl-UZ" sz="2400"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Noommaviy</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foydalaniladigan</a:t>
            </a:r>
            <a:r>
              <a:rPr lang="en-US" sz="2400" dirty="0">
                <a:solidFill>
                  <a:schemeClr val="bg1"/>
                </a:solidFill>
                <a:effectLst/>
                <a:latin typeface="Times New Roman" panose="02020603050405020304" pitchFamily="18" charset="0"/>
                <a:ea typeface="Times New Roman" panose="02020603050405020304" pitchFamily="18" charset="0"/>
              </a:rPr>
              <a:t> transport - </a:t>
            </a:r>
            <a:r>
              <a:rPr lang="en-US" sz="2400" dirty="0" err="1">
                <a:solidFill>
                  <a:schemeClr val="bg1"/>
                </a:solidFill>
                <a:effectLst/>
                <a:latin typeface="Times New Roman" panose="02020603050405020304" pitchFamily="18" charset="0"/>
                <a:ea typeface="Times New Roman" panose="02020603050405020304" pitchFamily="18" charset="0"/>
              </a:rPr>
              <a:t>ishlab</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chiqarish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ichidagi</a:t>
            </a:r>
            <a:r>
              <a:rPr lang="en-US" sz="2400" dirty="0">
                <a:solidFill>
                  <a:schemeClr val="bg1"/>
                </a:solidFill>
                <a:effectLst/>
                <a:latin typeface="Times New Roman" panose="02020603050405020304" pitchFamily="18" charset="0"/>
                <a:ea typeface="Times New Roman" panose="02020603050405020304" pitchFamily="18" charset="0"/>
              </a:rPr>
              <a:t> transport </a:t>
            </a:r>
            <a:r>
              <a:rPr lang="en-US" sz="2400" dirty="0" err="1">
                <a:solidFill>
                  <a:schemeClr val="bg1"/>
                </a:solidFill>
                <a:effectLst/>
                <a:latin typeface="Times New Roman" panose="02020603050405020304" pitchFamily="18" charset="0"/>
                <a:ea typeface="Times New Roman" panose="02020603050405020304" pitchFamily="18" charset="0"/>
              </a:rPr>
              <a:t>hamda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notransport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korxonalariga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tegishli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bo‘lgan</a:t>
            </a:r>
            <a:r>
              <a:rPr lang="en-US" sz="2400" dirty="0">
                <a:solidFill>
                  <a:schemeClr val="bg1"/>
                </a:solidFill>
                <a:effectLst/>
                <a:latin typeface="Times New Roman" panose="02020603050405020304" pitchFamily="18" charset="0"/>
                <a:ea typeface="Times New Roman" panose="02020603050405020304" pitchFamily="18" charset="0"/>
              </a:rPr>
              <a:t> transport </a:t>
            </a:r>
            <a:r>
              <a:rPr lang="en-US" sz="2400" dirty="0" err="1">
                <a:solidFill>
                  <a:schemeClr val="bg1"/>
                </a:solidFill>
                <a:effectLst/>
                <a:latin typeface="Times New Roman" panose="02020603050405020304" pitchFamily="18" charset="0"/>
                <a:ea typeface="Times New Roman" panose="02020603050405020304" pitchFamily="18" charset="0"/>
              </a:rPr>
              <a:t>vositalarining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barcha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shakllari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Transportning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noomaviy</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turidan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foydalangan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holda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yuklar</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tashishni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tashkil</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qilish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ishlab</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chiqarish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logistikasining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predmetidir</a:t>
            </a:r>
            <a:r>
              <a:rPr lang="en-US" sz="2400" dirty="0">
                <a:solidFill>
                  <a:schemeClr val="bg1"/>
                </a:solidFill>
                <a:effectLst/>
                <a:latin typeface="Times New Roman" panose="02020603050405020304" pitchFamily="18" charset="0"/>
                <a:ea typeface="Times New Roman" panose="02020603050405020304" pitchFamily="18" charset="0"/>
              </a:rPr>
              <a:t>. Tovar </a:t>
            </a:r>
            <a:r>
              <a:rPr lang="en-US" sz="2400" dirty="0" err="1">
                <a:solidFill>
                  <a:schemeClr val="bg1"/>
                </a:solidFill>
                <a:effectLst/>
                <a:latin typeface="Times New Roman" panose="02020603050405020304" pitchFamily="18" charset="0"/>
                <a:ea typeface="Times New Roman" panose="02020603050405020304" pitchFamily="18" charset="0"/>
              </a:rPr>
              <a:t>harakatida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kanallarni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tanlash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masalasi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logistika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doirasida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yechiladi</a:t>
            </a:r>
            <a:r>
              <a:rPr lang="en-US" sz="2400" dirty="0">
                <a:solidFill>
                  <a:schemeClr val="bg1"/>
                </a:solidFill>
                <a:effectLst/>
                <a:latin typeface="Times New Roman" panose="02020603050405020304" pitchFamily="18" charset="0"/>
                <a:ea typeface="Times New Roman" panose="02020603050405020304" pitchFamily="18" charset="0"/>
              </a:rPr>
              <a:t>.</a:t>
            </a:r>
            <a:endParaRPr lang="ru-RU"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365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C4ADDD-C769-4290-BD80-7B0ECADE948C}"/>
              </a:ext>
            </a:extLst>
          </p:cNvPr>
          <p:cNvSpPr txBox="1"/>
          <p:nvPr/>
        </p:nvSpPr>
        <p:spPr>
          <a:xfrm>
            <a:off x="152400" y="0"/>
            <a:ext cx="11800114" cy="892552"/>
          </a:xfrm>
          <a:prstGeom prst="rect">
            <a:avLst/>
          </a:prstGeom>
          <a:noFill/>
        </p:spPr>
        <p:txBody>
          <a:bodyPr wrap="square">
            <a:spAutoFit/>
          </a:bodyPr>
          <a:lstStyle/>
          <a:p>
            <a:pPr indent="449580" algn="just"/>
            <a:r>
              <a:rPr lang="en-US" sz="2600" dirty="0">
                <a:solidFill>
                  <a:schemeClr val="bg1"/>
                </a:solidFill>
                <a:effectLst/>
                <a:latin typeface="Times New Roman" panose="02020603050405020304" pitchFamily="18" charset="0"/>
                <a:ea typeface="Times New Roman" panose="02020603050405020304" pitchFamily="18" charset="0"/>
              </a:rPr>
              <a:t>Transport </a:t>
            </a:r>
            <a:r>
              <a:rPr lang="en-US" sz="2600" dirty="0" err="1">
                <a:solidFill>
                  <a:schemeClr val="bg1"/>
                </a:solidFill>
                <a:effectLst/>
                <a:latin typeface="Times New Roman" panose="02020603050405020304" pitchFamily="18" charset="0"/>
                <a:ea typeface="Times New Roman" panose="02020603050405020304" pitchFamily="18" charset="0"/>
              </a:rPr>
              <a:t>logistikasining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predmeti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ommaviy</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vazifadagi</a:t>
            </a:r>
            <a:r>
              <a:rPr lang="en-US" sz="2600" dirty="0">
                <a:solidFill>
                  <a:schemeClr val="bg1"/>
                </a:solidFill>
                <a:effectLst/>
                <a:latin typeface="Times New Roman" panose="02020603050405020304" pitchFamily="18" charset="0"/>
                <a:ea typeface="Times New Roman" panose="02020603050405020304" pitchFamily="18" charset="0"/>
              </a:rPr>
              <a:t> transport yuk </a:t>
            </a:r>
            <a:r>
              <a:rPr lang="en-US" sz="2600" dirty="0" err="1">
                <a:solidFill>
                  <a:schemeClr val="bg1"/>
                </a:solidFill>
                <a:effectLst/>
                <a:latin typeface="Times New Roman" panose="02020603050405020304" pitchFamily="18" charset="0"/>
                <a:ea typeface="Times New Roman" panose="02020603050405020304" pitchFamily="18" charset="0"/>
              </a:rPr>
              <a:t>ta’minotini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tashkil</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qilish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bilan</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bog‘liq</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bo‘lgan</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kompleks</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masalalar</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hisoblanadi</a:t>
            </a:r>
            <a:r>
              <a:rPr lang="en-US" sz="2600" dirty="0">
                <a:solidFill>
                  <a:schemeClr val="bg1"/>
                </a:solidFill>
                <a:effectLst/>
                <a:latin typeface="Times New Roman" panose="02020603050405020304" pitchFamily="18" charset="0"/>
                <a:ea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050D45F1-152B-45B9-897E-FB0B8338A2EB}"/>
              </a:ext>
            </a:extLst>
          </p:cNvPr>
          <p:cNvSpPr txBox="1"/>
          <p:nvPr/>
        </p:nvSpPr>
        <p:spPr>
          <a:xfrm>
            <a:off x="272143" y="892552"/>
            <a:ext cx="11647714" cy="3693319"/>
          </a:xfrm>
          <a:prstGeom prst="rect">
            <a:avLst/>
          </a:prstGeom>
          <a:noFill/>
        </p:spPr>
        <p:txBody>
          <a:bodyPr wrap="square">
            <a:spAutoFit/>
          </a:bodyPr>
          <a:lstStyle/>
          <a:p>
            <a:pPr indent="449580" algn="just"/>
            <a:r>
              <a:rPr lang="en-US" sz="2800" b="1" i="1" u="sng"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Transport </a:t>
            </a:r>
            <a:r>
              <a:rPr lang="uz-Cyrl-UZ" sz="2800" b="1" i="1" u="sng"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xizmatlar</a:t>
            </a:r>
            <a:r>
              <a:rPr lang="en-US" sz="2800" b="1" i="1" u="sng"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ining</a:t>
            </a:r>
            <a:r>
              <a:rPr lang="en-US" sz="2800" b="1" i="1" u="sng"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u="sng"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vazifalari</a:t>
            </a:r>
            <a:r>
              <a:rPr lang="en-US" sz="2800" b="1" i="1" u="sng"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uz-Cyrl-UZ"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Transport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tizimlarini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jumladan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transport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koridorlari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transport</a:t>
            </a:r>
            <a:endParaRPr lang="ru-RU"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zanjirlarini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tashkil</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etish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transport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jarayonlarining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turli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xil</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transport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birligini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rejalashtirish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aralash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ta’minlash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holatida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r>
              <a:rPr lang="uz-Cyrl-UZ"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transport  -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ombor</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jarayonlarining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texnologik</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birligini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ta’minlash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r>
              <a:rPr lang="uz-Cyrl-UZ"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transport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jarayonini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ombor</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ishlab</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chiqarish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bilan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rejalashtirish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r>
              <a:rPr lang="uz-Cyrl-UZ"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transport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vositasi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turini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tanlash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r>
              <a:rPr lang="uz-Cyrl-UZ"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transport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vositasini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tekin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ta’minlash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r>
              <a:rPr lang="uz-Cyrl-UZ"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yetkazishning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to‘g‘ri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marketurasini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aniqlash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593A4C8-0B96-4B18-B218-0B008E21E08D}"/>
              </a:ext>
            </a:extLst>
          </p:cNvPr>
          <p:cNvSpPr txBox="1"/>
          <p:nvPr/>
        </p:nvSpPr>
        <p:spPr>
          <a:xfrm>
            <a:off x="272143" y="4585871"/>
            <a:ext cx="11647714" cy="2092881"/>
          </a:xfrm>
          <a:prstGeom prst="rect">
            <a:avLst/>
          </a:prstGeom>
          <a:noFill/>
        </p:spPr>
        <p:txBody>
          <a:bodyPr wrap="square">
            <a:spAutoFit/>
          </a:bodyPr>
          <a:lstStyle/>
          <a:p>
            <a:pPr indent="449580" algn="just"/>
            <a:r>
              <a:rPr lang="en-US" sz="2600" dirty="0">
                <a:solidFill>
                  <a:schemeClr val="bg1"/>
                </a:solidFill>
                <a:effectLst/>
                <a:latin typeface="Times New Roman" panose="02020603050405020304" pitchFamily="18" charset="0"/>
                <a:ea typeface="Times New Roman" panose="02020603050405020304" pitchFamily="18" charset="0"/>
              </a:rPr>
              <a:t>Transport </a:t>
            </a:r>
            <a:r>
              <a:rPr lang="en-US" sz="2600" dirty="0" err="1">
                <a:solidFill>
                  <a:schemeClr val="bg1"/>
                </a:solidFill>
                <a:effectLst/>
                <a:latin typeface="Times New Roman" panose="02020603050405020304" pitchFamily="18" charset="0"/>
                <a:ea typeface="Times New Roman" panose="02020603050405020304" pitchFamily="18" charset="0"/>
              </a:rPr>
              <a:t>turini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tanlash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masalasi</a:t>
            </a:r>
            <a:r>
              <a:rPr lang="en-US" sz="2600" dirty="0">
                <a:solidFill>
                  <a:schemeClr val="bg1"/>
                </a:solidFill>
                <a:effectLst/>
                <a:latin typeface="Times New Roman" panose="02020603050405020304" pitchFamily="18" charset="0"/>
                <a:ea typeface="Times New Roman" panose="02020603050405020304" pitchFamily="18" charset="0"/>
              </a:rPr>
              <a:t> </a:t>
            </a:r>
            <a:r>
              <a:rPr lang="uz-Cyrl-UZ" sz="2600" dirty="0">
                <a:solidFill>
                  <a:schemeClr val="bg1"/>
                </a:solidFill>
                <a:effectLst/>
                <a:latin typeface="Times New Roman" panose="02020603050405020304" pitchFamily="18" charset="0"/>
                <a:ea typeface="Times New Roman" panose="02020603050405020304" pitchFamily="18" charset="0"/>
              </a:rPr>
              <a:t>xizmat tu</a:t>
            </a:r>
            <a:r>
              <a:rPr lang="en-US" sz="2600" dirty="0" err="1">
                <a:solidFill>
                  <a:schemeClr val="bg1"/>
                </a:solidFill>
                <a:effectLst/>
                <a:latin typeface="Times New Roman" panose="02020603050405020304" pitchFamily="18" charset="0"/>
                <a:ea typeface="Times New Roman" panose="02020603050405020304" pitchFamily="18" charset="0"/>
              </a:rPr>
              <a:t>rining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qulay</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darajasini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tashkil</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qilish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ushlab</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turish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qadoqlash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o‘rash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turini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tanlash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boshqa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shu</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kabi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masalalar</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bilan</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bog‘liq</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holda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yechiladi</a:t>
            </a:r>
            <a:r>
              <a:rPr lang="en-US" sz="2600" dirty="0">
                <a:solidFill>
                  <a:schemeClr val="bg1"/>
                </a:solidFill>
                <a:effectLst/>
                <a:latin typeface="Times New Roman" panose="02020603050405020304" pitchFamily="18" charset="0"/>
                <a:ea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endParaRPr>
          </a:p>
          <a:p>
            <a:r>
              <a:rPr lang="ru-RU" sz="2600" dirty="0">
                <a:solidFill>
                  <a:schemeClr val="bg1"/>
                </a:solidFill>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Muayyan</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bir</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mahsulatni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tashish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uchun</a:t>
            </a:r>
            <a:r>
              <a:rPr lang="en-US" sz="2600" dirty="0">
                <a:solidFill>
                  <a:schemeClr val="bg1"/>
                </a:solidFill>
                <a:effectLst/>
                <a:latin typeface="Times New Roman" panose="02020603050405020304" pitchFamily="18" charset="0"/>
                <a:ea typeface="Times New Roman" panose="02020603050405020304" pitchFamily="18" charset="0"/>
              </a:rPr>
              <a:t> transport </a:t>
            </a:r>
            <a:r>
              <a:rPr lang="en-US" sz="2600" dirty="0" err="1">
                <a:solidFill>
                  <a:schemeClr val="bg1"/>
                </a:solidFill>
                <a:effectLst/>
                <a:latin typeface="Times New Roman" panose="02020603050405020304" pitchFamily="18" charset="0"/>
                <a:ea typeface="Times New Roman" panose="02020603050405020304" pitchFamily="18" charset="0"/>
              </a:rPr>
              <a:t>turini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tanlashda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har</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xil</a:t>
            </a:r>
            <a:r>
              <a:rPr lang="en-US" sz="2600" dirty="0">
                <a:solidFill>
                  <a:schemeClr val="bg1"/>
                </a:solidFill>
                <a:effectLst/>
                <a:latin typeface="Times New Roman" panose="02020603050405020304" pitchFamily="18" charset="0"/>
                <a:ea typeface="Times New Roman" panose="02020603050405020304" pitchFamily="18" charset="0"/>
              </a:rPr>
              <a:t> transport </a:t>
            </a:r>
            <a:r>
              <a:rPr lang="en-US" sz="2600" dirty="0" err="1">
                <a:solidFill>
                  <a:schemeClr val="bg1"/>
                </a:solidFill>
                <a:effectLst/>
                <a:latin typeface="Times New Roman" panose="02020603050405020304" pitchFamily="18" charset="0"/>
                <a:ea typeface="Times New Roman" panose="02020603050405020304" pitchFamily="18" charset="0"/>
              </a:rPr>
              <a:t>turlarining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xarakterli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xususiyati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haqidagi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axborot</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asos</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bo‘lib</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xizmat</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qiladi</a:t>
            </a:r>
            <a:r>
              <a:rPr lang="en-US" sz="2600" dirty="0">
                <a:solidFill>
                  <a:schemeClr val="bg1"/>
                </a:solidFill>
                <a:effectLst/>
                <a:latin typeface="Times New Roman" panose="02020603050405020304" pitchFamily="18" charset="0"/>
                <a:ea typeface="Times New Roman" panose="02020603050405020304" pitchFamily="18" charset="0"/>
              </a:rPr>
              <a:t>.</a:t>
            </a:r>
            <a:endParaRPr lang="ru-RU" sz="2600" dirty="0">
              <a:solidFill>
                <a:schemeClr val="bg1"/>
              </a:solidFill>
            </a:endParaRPr>
          </a:p>
        </p:txBody>
      </p:sp>
    </p:spTree>
    <p:extLst>
      <p:ext uri="{BB962C8B-B14F-4D97-AF65-F5344CB8AC3E}">
        <p14:creationId xmlns:p14="http://schemas.microsoft.com/office/powerpoint/2010/main" val="96807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FA623C-F6F7-4C2B-AAEE-B7054761BAD7}"/>
              </a:ext>
            </a:extLst>
          </p:cNvPr>
          <p:cNvSpPr txBox="1"/>
          <p:nvPr/>
        </p:nvSpPr>
        <p:spPr>
          <a:xfrm>
            <a:off x="152400" y="1267323"/>
            <a:ext cx="6096000" cy="3046988"/>
          </a:xfrm>
          <a:prstGeom prst="rect">
            <a:avLst/>
          </a:prstGeom>
          <a:noFill/>
        </p:spPr>
        <p:txBody>
          <a:bodyPr wrap="square">
            <a:spAutoFit/>
          </a:bodyPr>
          <a:lstStyle/>
          <a:p>
            <a:pPr indent="449580" algn="just"/>
            <a:r>
              <a:rPr lang="en-US" sz="2400" i="1" dirty="0" err="1">
                <a:solidFill>
                  <a:srgbClr val="FFFF00"/>
                </a:solidFill>
                <a:effectLst/>
                <a:latin typeface="Times New Roman" panose="02020603050405020304" pitchFamily="18" charset="0"/>
                <a:ea typeface="Times New Roman" panose="02020603050405020304" pitchFamily="18" charset="0"/>
              </a:rPr>
              <a:t>Avtomobil</a:t>
            </a:r>
            <a:r>
              <a:rPr lang="en-US" sz="2400" i="1" dirty="0">
                <a:solidFill>
                  <a:srgbClr val="FFFF00"/>
                </a:solidFill>
                <a:effectLst/>
                <a:latin typeface="Times New Roman" panose="02020603050405020304" pitchFamily="18" charset="0"/>
                <a:ea typeface="Times New Roman" panose="02020603050405020304" pitchFamily="18" charset="0"/>
              </a:rPr>
              <a:t> </a:t>
            </a:r>
            <a:r>
              <a:rPr lang="en-US" sz="2400" i="1" dirty="0" err="1">
                <a:solidFill>
                  <a:srgbClr val="FFFF00"/>
                </a:solidFill>
                <a:effectLst/>
                <a:latin typeface="Times New Roman" panose="02020603050405020304" pitchFamily="18" charset="0"/>
                <a:ea typeface="Times New Roman" panose="02020603050405020304" pitchFamily="18" charset="0"/>
              </a:rPr>
              <a:t>transporti</a:t>
            </a:r>
            <a:r>
              <a:rPr lang="en-US" sz="2400" i="1" dirty="0">
                <a:solidFill>
                  <a:srgbClr val="000000"/>
                </a:solidFill>
                <a:effectLst/>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Asosiy</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funksiyalaridan</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biri</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yuqori</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tezlikda</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yurish</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Avtomobil</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transporti</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yordamida</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yukni</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eshikdan</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eshikkacha</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kerakli</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muddatda</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yetkazib</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berish</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mumkin</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Transportning</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bu</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turi</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yetkazishning</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muntazamligini</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ta’minlaydi</a:t>
            </a:r>
            <a:r>
              <a:rPr lang="en-US" sz="2400" dirty="0">
                <a:solidFill>
                  <a:srgbClr val="FFC000"/>
                </a:solidFill>
                <a:effectLst/>
                <a:latin typeface="Times New Roman" panose="02020603050405020304" pitchFamily="18" charset="0"/>
                <a:ea typeface="Times New Roman" panose="02020603050405020304" pitchFamily="18" charset="0"/>
              </a:rPr>
              <a:t>. Bu </a:t>
            </a:r>
            <a:r>
              <a:rPr lang="en-US" sz="2400" dirty="0" err="1">
                <a:solidFill>
                  <a:srgbClr val="FFC000"/>
                </a:solidFill>
                <a:effectLst/>
                <a:latin typeface="Times New Roman" panose="02020603050405020304" pitchFamily="18" charset="0"/>
                <a:ea typeface="Times New Roman" panose="02020603050405020304" pitchFamily="18" charset="0"/>
              </a:rPr>
              <a:t>yerda</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boshqa</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turlariga</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nisbatan</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qadoqlanishiga</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kamroq</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talablar</a:t>
            </a:r>
            <a:r>
              <a:rPr lang="en-US" sz="2400" dirty="0">
                <a:solidFill>
                  <a:srgbClr val="FFC000"/>
                </a:solidFill>
                <a:effectLst/>
                <a:latin typeface="Times New Roman" panose="02020603050405020304" pitchFamily="18" charset="0"/>
                <a:ea typeface="Times New Roman" panose="02020603050405020304" pitchFamily="18" charset="0"/>
              </a:rPr>
              <a:t> </a:t>
            </a:r>
            <a:r>
              <a:rPr lang="en-US" sz="2400" dirty="0" err="1">
                <a:solidFill>
                  <a:srgbClr val="FFC000"/>
                </a:solidFill>
                <a:effectLst/>
                <a:latin typeface="Times New Roman" panose="02020603050405020304" pitchFamily="18" charset="0"/>
                <a:ea typeface="Times New Roman" panose="02020603050405020304" pitchFamily="18" charset="0"/>
              </a:rPr>
              <a:t>qo‘yiladi</a:t>
            </a:r>
            <a:r>
              <a:rPr lang="en-US" sz="2400" dirty="0">
                <a:solidFill>
                  <a:srgbClr val="FFC000"/>
                </a:solidFill>
                <a:effectLst/>
                <a:latin typeface="Times New Roman" panose="02020603050405020304" pitchFamily="18" charset="0"/>
                <a:ea typeface="Times New Roman" panose="02020603050405020304" pitchFamily="18" charset="0"/>
              </a:rPr>
              <a:t>.</a:t>
            </a:r>
            <a:endParaRPr lang="ru-RU" sz="2400" dirty="0">
              <a:solidFill>
                <a:srgbClr val="FFC000"/>
              </a:solidFill>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DE6A49D5-1C0E-4081-AACE-5A68A58FC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0"/>
            <a:ext cx="5943600" cy="4659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3576777-B965-456F-8407-67AF1E3FDC76}"/>
              </a:ext>
            </a:extLst>
          </p:cNvPr>
          <p:cNvSpPr txBox="1"/>
          <p:nvPr/>
        </p:nvSpPr>
        <p:spPr>
          <a:xfrm>
            <a:off x="0" y="0"/>
            <a:ext cx="11103429" cy="892552"/>
          </a:xfrm>
          <a:prstGeom prst="rect">
            <a:avLst/>
          </a:prstGeom>
          <a:noFill/>
        </p:spPr>
        <p:txBody>
          <a:bodyPr wrap="square">
            <a:spAutoFit/>
          </a:bodyPr>
          <a:lstStyle/>
          <a:p>
            <a:pPr indent="449580" algn="ctr"/>
            <a:r>
              <a:rPr lang="uz-Cyrl-UZ" sz="2600" dirty="0">
                <a:solidFill>
                  <a:schemeClr val="bg1"/>
                </a:solidFill>
                <a:effectLst/>
                <a:latin typeface="Times New Roman" panose="02020603050405020304" pitchFamily="18" charset="0"/>
                <a:ea typeface="Times New Roman" panose="02020603050405020304" pitchFamily="18" charset="0"/>
              </a:rPr>
              <a:t>Xizmat turi </a:t>
            </a:r>
            <a:r>
              <a:rPr lang="en-US" sz="2600" dirty="0" err="1">
                <a:solidFill>
                  <a:schemeClr val="bg1"/>
                </a:solidFill>
                <a:effectLst/>
                <a:latin typeface="Times New Roman" panose="02020603050405020304" pitchFamily="18" charset="0"/>
                <a:ea typeface="Times New Roman" panose="02020603050405020304" pitchFamily="18" charset="0"/>
              </a:rPr>
              <a:t>nuqtai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nazaridan</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b="1" dirty="0" err="1">
                <a:solidFill>
                  <a:schemeClr val="bg1"/>
                </a:solidFill>
                <a:effectLst/>
                <a:latin typeface="Times New Roman" panose="02020603050405020304" pitchFamily="18" charset="0"/>
                <a:ea typeface="Times New Roman" panose="02020603050405020304" pitchFamily="18" charset="0"/>
              </a:rPr>
              <a:t>avtomobil</a:t>
            </a:r>
            <a:r>
              <a:rPr lang="en-US" sz="2600" b="1" dirty="0">
                <a:solidFill>
                  <a:schemeClr val="bg1"/>
                </a:solidFill>
                <a:effectLst/>
                <a:latin typeface="Times New Roman" panose="02020603050405020304" pitchFamily="18" charset="0"/>
                <a:ea typeface="Times New Roman" panose="02020603050405020304" pitchFamily="18" charset="0"/>
              </a:rPr>
              <a:t>,</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b="1" dirty="0">
                <a:solidFill>
                  <a:schemeClr val="bg1"/>
                </a:solidFill>
                <a:effectLst/>
                <a:latin typeface="Times New Roman" panose="02020603050405020304" pitchFamily="18" charset="0"/>
                <a:ea typeface="Times New Roman" panose="02020603050405020304" pitchFamily="18" charset="0"/>
              </a:rPr>
              <a:t>temir </a:t>
            </a:r>
            <a:r>
              <a:rPr lang="en-US" sz="2600" b="1" dirty="0" err="1">
                <a:solidFill>
                  <a:schemeClr val="bg1"/>
                </a:solidFill>
                <a:effectLst/>
                <a:latin typeface="Times New Roman" panose="02020603050405020304" pitchFamily="18" charset="0"/>
                <a:ea typeface="Times New Roman" panose="02020603050405020304" pitchFamily="18" charset="0"/>
              </a:rPr>
              <a:t>yo‘l</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b="1" dirty="0" err="1">
                <a:solidFill>
                  <a:schemeClr val="bg1"/>
                </a:solidFill>
                <a:effectLst/>
                <a:latin typeface="Times New Roman" panose="02020603050405020304" pitchFamily="18" charset="0"/>
                <a:ea typeface="Times New Roman" panose="02020603050405020304" pitchFamily="18" charset="0"/>
              </a:rPr>
              <a:t>suv</a:t>
            </a:r>
            <a:r>
              <a:rPr lang="ru-RU" sz="2600" b="1" dirty="0">
                <a:solidFill>
                  <a:schemeClr val="bg1"/>
                </a:solidFill>
                <a:effectLst/>
                <a:latin typeface="Times New Roman" panose="02020603050405020304" pitchFamily="18" charset="0"/>
                <a:ea typeface="Times New Roman" panose="02020603050405020304" pitchFamily="18" charset="0"/>
              </a:rPr>
              <a:t> </a:t>
            </a:r>
            <a:r>
              <a:rPr lang="uz-Latn-UZ" sz="2600" dirty="0">
                <a:solidFill>
                  <a:schemeClr val="bg1"/>
                </a:solidFill>
                <a:latin typeface="Times New Roman" panose="02020603050405020304" pitchFamily="18" charset="0"/>
                <a:ea typeface="Times New Roman" panose="02020603050405020304" pitchFamily="18" charset="0"/>
              </a:rPr>
              <a:t>va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b="1" dirty="0" err="1">
                <a:solidFill>
                  <a:schemeClr val="bg1"/>
                </a:solidFill>
                <a:effectLst/>
                <a:latin typeface="Times New Roman" panose="02020603050405020304" pitchFamily="18" charset="0"/>
                <a:ea typeface="Times New Roman" panose="02020603050405020304" pitchFamily="18" charset="0"/>
              </a:rPr>
              <a:t>havo</a:t>
            </a:r>
            <a:r>
              <a:rPr lang="en-US" sz="2600" dirty="0">
                <a:solidFill>
                  <a:schemeClr val="bg1"/>
                </a:solidFill>
                <a:effectLst/>
                <a:latin typeface="Times New Roman" panose="02020603050405020304" pitchFamily="18" charset="0"/>
                <a:ea typeface="Times New Roman" panose="02020603050405020304" pitchFamily="18" charset="0"/>
              </a:rPr>
              <a:t> transport</a:t>
            </a:r>
            <a:r>
              <a:rPr lang="uz-Latn-UZ" sz="2600" dirty="0">
                <a:solidFill>
                  <a:schemeClr val="bg1"/>
                </a:solidFill>
                <a:effectLst/>
                <a:latin typeface="Times New Roman" panose="02020603050405020304" pitchFamily="18" charset="0"/>
                <a:ea typeface="Times New Roman" panose="02020603050405020304" pitchFamily="18" charset="0"/>
              </a:rPr>
              <a:t>lari</a:t>
            </a:r>
            <a:r>
              <a:rPr lang="en-US" sz="2600" dirty="0" err="1">
                <a:solidFill>
                  <a:schemeClr val="bg1"/>
                </a:solidFill>
                <a:effectLst/>
                <a:latin typeface="Times New Roman" panose="02020603050405020304" pitchFamily="18" charset="0"/>
                <a:ea typeface="Times New Roman" panose="02020603050405020304" pitchFamily="18" charset="0"/>
              </a:rPr>
              <a:t>ning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kamchiliklari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afzalliklarini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ko‘rib</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chiqamiz</a:t>
            </a:r>
            <a:r>
              <a:rPr lang="en-US" sz="2600" dirty="0">
                <a:solidFill>
                  <a:schemeClr val="bg1"/>
                </a:solidFill>
                <a:effectLst/>
                <a:latin typeface="Times New Roman" panose="02020603050405020304" pitchFamily="18" charset="0"/>
                <a:ea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EFA267CF-FD55-450E-889A-19F6D555EFC6}"/>
              </a:ext>
            </a:extLst>
          </p:cNvPr>
          <p:cNvSpPr txBox="1"/>
          <p:nvPr/>
        </p:nvSpPr>
        <p:spPr>
          <a:xfrm>
            <a:off x="152400" y="4621181"/>
            <a:ext cx="11887200" cy="1938992"/>
          </a:xfrm>
          <a:prstGeom prst="rect">
            <a:avLst/>
          </a:prstGeom>
          <a:noFill/>
        </p:spPr>
        <p:txBody>
          <a:bodyPr wrap="square">
            <a:spAutoFit/>
          </a:bodyPr>
          <a:lstStyle/>
          <a:p>
            <a:pPr indent="449580" algn="just"/>
            <a:r>
              <a:rPr lang="en-US" sz="2400" dirty="0" err="1">
                <a:solidFill>
                  <a:srgbClr val="FFFF00"/>
                </a:solidFill>
                <a:effectLst/>
                <a:latin typeface="Times New Roman" panose="02020603050405020304" pitchFamily="18" charset="0"/>
                <a:ea typeface="Times New Roman" panose="02020603050405020304" pitchFamily="18" charset="0"/>
              </a:rPr>
              <a:t>Avtomobil</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transportining</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kamchiligiga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tashishga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nisbatan</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yuqori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tannarxi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ya’ni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odatda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avtomobilning</a:t>
            </a:r>
            <a:r>
              <a:rPr lang="en-US" sz="2400" dirty="0">
                <a:solidFill>
                  <a:srgbClr val="FFFF00"/>
                </a:solidFill>
                <a:effectLst/>
                <a:latin typeface="Times New Roman" panose="02020603050405020304" pitchFamily="18" charset="0"/>
                <a:ea typeface="Times New Roman" panose="02020603050405020304" pitchFamily="18" charset="0"/>
              </a:rPr>
              <a:t> yuk </a:t>
            </a:r>
            <a:r>
              <a:rPr lang="en-US" sz="2400" dirty="0" err="1">
                <a:solidFill>
                  <a:srgbClr val="FFFF00"/>
                </a:solidFill>
                <a:effectLst/>
                <a:latin typeface="Times New Roman" panose="02020603050405020304" pitchFamily="18" charset="0"/>
                <a:ea typeface="Times New Roman" panose="02020603050405020304" pitchFamily="18" charset="0"/>
              </a:rPr>
              <a:t>ko‘tarish</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qobiliyati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eng</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ko‘p</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miqdor</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bo‘yicha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olinadigan</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to‘lov</a:t>
            </a:r>
            <a:r>
              <a:rPr lang="en-US" sz="2400" dirty="0">
                <a:solidFill>
                  <a:srgbClr val="FFFF00"/>
                </a:solidFill>
                <a:effectLst/>
                <a:latin typeface="Times New Roman" panose="02020603050405020304" pitchFamily="18" charset="0"/>
                <a:ea typeface="Times New Roman" panose="02020603050405020304" pitchFamily="18" charset="0"/>
              </a:rPr>
              <a:t>. Bu transport </a:t>
            </a:r>
            <a:r>
              <a:rPr lang="en-US" sz="2400" dirty="0" err="1">
                <a:solidFill>
                  <a:srgbClr val="FFFF00"/>
                </a:solidFill>
                <a:effectLst/>
                <a:latin typeface="Times New Roman" panose="02020603050405020304" pitchFamily="18" charset="0"/>
                <a:ea typeface="Times New Roman" panose="02020603050405020304" pitchFamily="18" charset="0"/>
              </a:rPr>
              <a:t>turining</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boshqa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kamchiliklariga</a:t>
            </a:r>
            <a:r>
              <a:rPr lang="en-US" sz="2400" dirty="0">
                <a:solidFill>
                  <a:srgbClr val="FFFF00"/>
                </a:solidFill>
                <a:effectLst/>
                <a:latin typeface="Times New Roman" panose="02020603050405020304" pitchFamily="18" charset="0"/>
                <a:ea typeface="Times New Roman" panose="02020603050405020304" pitchFamily="18" charset="0"/>
              </a:rPr>
              <a:t> yuk </a:t>
            </a:r>
            <a:r>
              <a:rPr lang="en-US" sz="2400" dirty="0" err="1">
                <a:solidFill>
                  <a:srgbClr val="FFFF00"/>
                </a:solidFill>
                <a:effectLst/>
                <a:latin typeface="Times New Roman" panose="02020603050405020304" pitchFamily="18" charset="0"/>
                <a:ea typeface="Times New Roman" panose="02020603050405020304" pitchFamily="18" charset="0"/>
              </a:rPr>
              <a:t>tushirish</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va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tashish</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yukni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o‘g‘rilash</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imkoniyati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va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avtotransportni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o‘g‘irlab</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ketish</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imkoniyati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borligi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nisbatan</a:t>
            </a:r>
            <a:r>
              <a:rPr lang="en-US" sz="2400" dirty="0">
                <a:solidFill>
                  <a:srgbClr val="FFFF00"/>
                </a:solidFill>
                <a:effectLst/>
                <a:latin typeface="Times New Roman" panose="02020603050405020304" pitchFamily="18" charset="0"/>
                <a:ea typeface="Times New Roman" panose="02020603050405020304" pitchFamily="18" charset="0"/>
              </a:rPr>
              <a:t> yuk </a:t>
            </a:r>
            <a:r>
              <a:rPr lang="en-US" sz="2400" dirty="0" err="1">
                <a:solidFill>
                  <a:srgbClr val="FFFF00"/>
                </a:solidFill>
                <a:effectLst/>
                <a:latin typeface="Times New Roman" panose="02020603050405020304" pitchFamily="18" charset="0"/>
                <a:ea typeface="Times New Roman" panose="02020603050405020304" pitchFamily="18" charset="0"/>
              </a:rPr>
              <a:t>ko‘tarilish</a:t>
            </a:r>
            <a:r>
              <a:rPr lang="uz-Latn-UZ" sz="2400" dirty="0">
                <a:solidFill>
                  <a:srgbClr val="FFFF00"/>
                </a:solidFill>
                <a:effectLst/>
                <a:latin typeface="Times New Roman" panose="02020603050405020304" pitchFamily="18" charset="0"/>
                <a:ea typeface="Times New Roman" panose="02020603050405020304" pitchFamily="18" charset="0"/>
              </a:rPr>
              <a:t> </a:t>
            </a:r>
            <a:r>
              <a:rPr lang="ru-RU" sz="2400" dirty="0" err="1">
                <a:solidFill>
                  <a:srgbClr val="FFFF00"/>
                </a:solidFill>
                <a:effectLst/>
                <a:latin typeface="Times New Roman" panose="02020603050405020304" pitchFamily="18" charset="0"/>
                <a:ea typeface="Times New Roman" panose="02020603050405020304" pitchFamily="18" charset="0"/>
              </a:rPr>
              <a:t>quvvatining</a:t>
            </a:r>
            <a:r>
              <a:rPr lang="ru-RU" sz="2400" dirty="0">
                <a:solidFill>
                  <a:srgbClr val="FFFF00"/>
                </a:solidFill>
                <a:effectLst/>
                <a:latin typeface="Times New Roman" panose="02020603050405020304" pitchFamily="18" charset="0"/>
                <a:ea typeface="Times New Roman" panose="02020603050405020304" pitchFamily="18" charset="0"/>
              </a:rPr>
              <a:t> </a:t>
            </a:r>
            <a:r>
              <a:rPr lang="ru-RU" sz="2400" dirty="0" err="1">
                <a:solidFill>
                  <a:srgbClr val="FFFF00"/>
                </a:solidFill>
                <a:effectLst/>
                <a:latin typeface="Times New Roman" panose="02020603050405020304" pitchFamily="18" charset="0"/>
                <a:ea typeface="Times New Roman" panose="02020603050405020304" pitchFamily="18" charset="0"/>
              </a:rPr>
              <a:t>pastligi</a:t>
            </a:r>
            <a:r>
              <a:rPr lang="ru-RU" sz="2400" dirty="0">
                <a:solidFill>
                  <a:srgbClr val="FFFF00"/>
                </a:solidFill>
                <a:effectLst/>
                <a:latin typeface="Times New Roman" panose="02020603050405020304" pitchFamily="18" charset="0"/>
                <a:ea typeface="Times New Roman" panose="02020603050405020304" pitchFamily="18" charset="0"/>
              </a:rPr>
              <a:t> </a:t>
            </a:r>
            <a:r>
              <a:rPr lang="ru-RU" sz="2400" dirty="0" err="1">
                <a:solidFill>
                  <a:srgbClr val="FFFF00"/>
                </a:solidFill>
                <a:effectLst/>
                <a:latin typeface="Times New Roman" panose="02020603050405020304" pitchFamily="18" charset="0"/>
                <a:ea typeface="Times New Roman" panose="02020603050405020304" pitchFamily="18" charset="0"/>
              </a:rPr>
              <a:t>kiradi</a:t>
            </a:r>
            <a:r>
              <a:rPr lang="ru-RU" sz="2400" dirty="0">
                <a:solidFill>
                  <a:srgbClr val="FFFF0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14993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8356373-6874-498F-82A0-B7E1F5EE1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686" y="0"/>
            <a:ext cx="6923313" cy="6851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CD204D-BB16-49F2-AA4C-CDE942AD7BBF}"/>
              </a:ext>
            </a:extLst>
          </p:cNvPr>
          <p:cNvSpPr txBox="1"/>
          <p:nvPr/>
        </p:nvSpPr>
        <p:spPr>
          <a:xfrm>
            <a:off x="185057" y="-73149"/>
            <a:ext cx="5083629" cy="6998198"/>
          </a:xfrm>
          <a:prstGeom prst="rect">
            <a:avLst/>
          </a:prstGeom>
          <a:noFill/>
        </p:spPr>
        <p:txBody>
          <a:bodyPr wrap="square">
            <a:spAutoFit/>
          </a:bodyPr>
          <a:lstStyle/>
          <a:p>
            <a:pPr lvl="0" algn="just">
              <a:lnSpc>
                <a:spcPct val="115000"/>
              </a:lnSpc>
              <a:spcAft>
                <a:spcPts val="1000"/>
              </a:spcAft>
            </a:pP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Temir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yo‘l</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transporti</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Transportning</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turi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turli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ob-havo</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Sharoitlarida</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yuklarning</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turli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to‘plamlarini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tashishga</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moslashgan</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Temir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yo‘l</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transporti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yuklarni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uzoq</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masofalarga</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tashish</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tashishning</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muntazamligi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imkoniyatini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beradi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yerda</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yuklash</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tushirish</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ishlari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foydali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natijani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tashkil</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qilishi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Temir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yo‘l</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transportining</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afzalligi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yuklarni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tashish</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tannarxining</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nisbatan</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pastligi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082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9DA86B76-FD34-4849-AC91-CF147340E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29" y="0"/>
            <a:ext cx="718457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1E2A8E-16A0-450C-8C47-1066519778C0}"/>
              </a:ext>
            </a:extLst>
          </p:cNvPr>
          <p:cNvSpPr txBox="1"/>
          <p:nvPr/>
        </p:nvSpPr>
        <p:spPr>
          <a:xfrm>
            <a:off x="0" y="0"/>
            <a:ext cx="5007429" cy="6986528"/>
          </a:xfrm>
          <a:prstGeom prst="rect">
            <a:avLst/>
          </a:prstGeom>
          <a:noFill/>
        </p:spPr>
        <p:txBody>
          <a:bodyPr wrap="square">
            <a:spAutoFit/>
          </a:bodyPr>
          <a:lstStyle/>
          <a:p>
            <a:pPr indent="449580" algn="just"/>
            <a:r>
              <a:rPr lang="en-US" sz="2800" b="1" i="1" dirty="0" err="1">
                <a:solidFill>
                  <a:srgbClr val="FF0000"/>
                </a:solidFill>
                <a:effectLst/>
                <a:latin typeface="Times New Roman" panose="02020603050405020304" pitchFamily="18" charset="0"/>
                <a:ea typeface="Times New Roman" panose="02020603050405020304" pitchFamily="18" charset="0"/>
              </a:rPr>
              <a:t>Suv</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transporti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Dengiz</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transportining</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kamchiliklariga</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tezlik</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pastligi</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yuklarning</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qadoqlanishi</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o‘ralishi</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va</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mustahkamlanishiga</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qattiq</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talablar</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qo‘yilishi</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jo‘natish</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chastotasi</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pastligi</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kiradi</a:t>
            </a:r>
            <a:r>
              <a:rPr lang="en-US" sz="2800" dirty="0">
                <a:solidFill>
                  <a:srgbClr val="0070C0"/>
                </a:solidFill>
                <a:effectLst/>
                <a:latin typeface="Times New Roman" panose="02020603050405020304" pitchFamily="18" charset="0"/>
                <a:ea typeface="Times New Roman" panose="02020603050405020304" pitchFamily="18" charset="0"/>
              </a:rPr>
              <a:t>.</a:t>
            </a:r>
            <a:endParaRPr lang="ru-RU" sz="2800" dirty="0">
              <a:solidFill>
                <a:srgbClr val="0070C0"/>
              </a:solidFill>
              <a:effectLst/>
              <a:latin typeface="Times New Roman" panose="02020603050405020304" pitchFamily="18" charset="0"/>
              <a:ea typeface="Times New Roman" panose="02020603050405020304" pitchFamily="18" charset="0"/>
            </a:endParaRPr>
          </a:p>
          <a:p>
            <a:pPr indent="449580" algn="just"/>
            <a:r>
              <a:rPr lang="en-US" sz="2800" b="1" i="1" dirty="0" err="1">
                <a:solidFill>
                  <a:srgbClr val="FF0000"/>
                </a:solidFill>
                <a:effectLst/>
                <a:latin typeface="Times New Roman" panose="02020603050405020304" pitchFamily="18" charset="0"/>
                <a:ea typeface="Times New Roman" panose="02020603050405020304" pitchFamily="18" charset="0"/>
              </a:rPr>
              <a:t>Ichki</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suv</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transporti</a:t>
            </a:r>
            <a:r>
              <a:rPr lang="en-US" sz="2800" b="1" i="1" dirty="0">
                <a:solidFill>
                  <a:srgbClr val="FF0000"/>
                </a:solidFill>
                <a:effectLst/>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dirty="0">
                <a:solidFill>
                  <a:srgbClr val="7030A0"/>
                </a:solidFill>
                <a:effectLst/>
                <a:latin typeface="Times New Roman" panose="02020603050405020304" pitchFamily="18" charset="0"/>
                <a:ea typeface="Times New Roman" panose="02020603050405020304" pitchFamily="18" charset="0"/>
              </a:rPr>
              <a:t>Yuk </a:t>
            </a:r>
            <a:r>
              <a:rPr lang="en-US" sz="2800" dirty="0" err="1">
                <a:solidFill>
                  <a:srgbClr val="7030A0"/>
                </a:solidFill>
                <a:effectLst/>
                <a:latin typeface="Times New Roman" panose="02020603050405020304" pitchFamily="18" charset="0"/>
                <a:ea typeface="Times New Roman" panose="02020603050405020304" pitchFamily="18" charset="0"/>
              </a:rPr>
              <a:t>ta’riflari</a:t>
            </a:r>
            <a:r>
              <a:rPr lang="en-US" sz="2800" dirty="0">
                <a:solidFill>
                  <a:srgbClr val="7030A0"/>
                </a:solidFill>
                <a:effectLst/>
                <a:latin typeface="Times New Roman" panose="02020603050405020304" pitchFamily="18" charset="0"/>
                <a:ea typeface="Times New Roman" panose="02020603050405020304" pitchFamily="18" charset="0"/>
              </a:rPr>
              <a:t> past 100 </a:t>
            </a:r>
            <a:r>
              <a:rPr lang="en-US" sz="2800" dirty="0" err="1">
                <a:solidFill>
                  <a:srgbClr val="7030A0"/>
                </a:solidFill>
                <a:effectLst/>
                <a:latin typeface="Times New Roman" panose="02020603050405020304" pitchFamily="18" charset="0"/>
                <a:ea typeface="Times New Roman" panose="02020603050405020304" pitchFamily="18" charset="0"/>
              </a:rPr>
              <a:t>tonnadan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ko‘proq</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yukni</a:t>
            </a:r>
            <a:r>
              <a:rPr lang="en-US" sz="2800" dirty="0">
                <a:solidFill>
                  <a:srgbClr val="7030A0"/>
                </a:solidFill>
                <a:effectLst/>
                <a:latin typeface="Times New Roman" panose="02020603050405020304" pitchFamily="18" charset="0"/>
                <a:ea typeface="Times New Roman" panose="02020603050405020304" pitchFamily="18" charset="0"/>
              </a:rPr>
              <a:t> 250 km dan </a:t>
            </a:r>
            <a:r>
              <a:rPr lang="en-US" sz="2800" dirty="0" err="1">
                <a:solidFill>
                  <a:srgbClr val="7030A0"/>
                </a:solidFill>
                <a:effectLst/>
                <a:latin typeface="Times New Roman" panose="02020603050405020304" pitchFamily="18" charset="0"/>
                <a:ea typeface="Times New Roman" panose="02020603050405020304" pitchFamily="18" charset="0"/>
              </a:rPr>
              <a:t>uzoqroq</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masofaga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tashishda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bu</a:t>
            </a:r>
            <a:r>
              <a:rPr lang="en-US" sz="2800" dirty="0">
                <a:solidFill>
                  <a:srgbClr val="7030A0"/>
                </a:solidFill>
                <a:effectLst/>
                <a:latin typeface="Times New Roman" panose="02020603050405020304" pitchFamily="18" charset="0"/>
                <a:ea typeface="Times New Roman" panose="02020603050405020304" pitchFamily="18" charset="0"/>
              </a:rPr>
              <a:t> transport </a:t>
            </a:r>
            <a:r>
              <a:rPr lang="en-US" sz="2800" dirty="0" err="1">
                <a:solidFill>
                  <a:srgbClr val="7030A0"/>
                </a:solidFill>
                <a:effectLst/>
                <a:latin typeface="Times New Roman" panose="02020603050405020304" pitchFamily="18" charset="0"/>
                <a:ea typeface="Times New Roman" panose="02020603050405020304" pitchFamily="18" charset="0"/>
              </a:rPr>
              <a:t>turi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eng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arzon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hisoblanadi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Ichki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suv</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transportining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kamchiliklariga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yetkazib</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berishning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tezligi</a:t>
            </a:r>
            <a:r>
              <a:rPr lang="en-US" sz="2800" dirty="0">
                <a:solidFill>
                  <a:srgbClr val="7030A0"/>
                </a:solidFill>
                <a:effectLst/>
                <a:latin typeface="Times New Roman" panose="02020603050405020304" pitchFamily="18" charset="0"/>
                <a:ea typeface="Times New Roman" panose="02020603050405020304" pitchFamily="18" charset="0"/>
              </a:rPr>
              <a:t> past </a:t>
            </a:r>
            <a:r>
              <a:rPr lang="en-US" sz="2800" dirty="0" err="1">
                <a:solidFill>
                  <a:srgbClr val="7030A0"/>
                </a:solidFill>
                <a:effectLst/>
                <a:latin typeface="Times New Roman" panose="02020603050405020304" pitchFamily="18" charset="0"/>
                <a:ea typeface="Times New Roman" panose="02020603050405020304" pitchFamily="18" charset="0"/>
              </a:rPr>
              <a:t>bo‘lishi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kiradi</a:t>
            </a:r>
            <a:r>
              <a:rPr lang="en-US" sz="2800" dirty="0">
                <a:solidFill>
                  <a:srgbClr val="7030A0"/>
                </a:solidFill>
                <a:effectLst/>
                <a:latin typeface="Times New Roman" panose="02020603050405020304" pitchFamily="18" charset="0"/>
                <a:ea typeface="Times New Roman" panose="02020603050405020304" pitchFamily="18" charset="0"/>
              </a:rPr>
              <a:t>.</a:t>
            </a:r>
            <a:endParaRPr lang="ru-RU"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234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63DD4A5-C71A-49DF-A282-007A7FC75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007429"/>
          </a:xfrm>
          <a:prstGeom prst="rect">
            <a:avLst/>
          </a:prstGeom>
          <a:ln>
            <a:noFill/>
          </a:ln>
          <a:effectLst>
            <a:softEdge rad="112500"/>
          </a:effectLst>
        </p:spPr>
      </p:pic>
      <p:sp>
        <p:nvSpPr>
          <p:cNvPr id="5" name="TextBox 4">
            <a:extLst>
              <a:ext uri="{FF2B5EF4-FFF2-40B4-BE49-F238E27FC236}">
                <a16:creationId xmlns:a16="http://schemas.microsoft.com/office/drawing/2014/main" id="{1AE1C97C-51B9-4382-89F2-0AFB2D7A7326}"/>
              </a:ext>
            </a:extLst>
          </p:cNvPr>
          <p:cNvSpPr txBox="1"/>
          <p:nvPr/>
        </p:nvSpPr>
        <p:spPr>
          <a:xfrm>
            <a:off x="304800" y="5007429"/>
            <a:ext cx="11669486" cy="1815882"/>
          </a:xfrm>
          <a:prstGeom prst="rect">
            <a:avLst/>
          </a:prstGeom>
          <a:noFill/>
        </p:spPr>
        <p:txBody>
          <a:bodyPr wrap="square">
            <a:spAutoFit/>
          </a:bodyPr>
          <a:lstStyle/>
          <a:p>
            <a:pPr algn="just"/>
            <a:r>
              <a:rPr lang="en-US" sz="2800" b="1" i="1" dirty="0" err="1">
                <a:solidFill>
                  <a:srgbClr val="FF0000"/>
                </a:solidFill>
                <a:effectLst/>
                <a:latin typeface="Times New Roman" panose="02020603050405020304" pitchFamily="18" charset="0"/>
                <a:ea typeface="Times New Roman" panose="02020603050405020304" pitchFamily="18" charset="0"/>
              </a:rPr>
              <a:t>Havo</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transporti</a:t>
            </a:r>
            <a:r>
              <a:rPr lang="en-US" sz="2800" b="1" i="1" dirty="0">
                <a:solidFill>
                  <a:srgbClr val="FF0000"/>
                </a:solidFill>
                <a:effectLst/>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Asosiy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afzalliklari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tezligi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alohida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rayonlarga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yetkazish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imkoniyati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Kamchiliklariga</a:t>
            </a:r>
            <a:r>
              <a:rPr lang="en-US" sz="2800" dirty="0">
                <a:solidFill>
                  <a:srgbClr val="002060"/>
                </a:solidFill>
                <a:effectLst/>
                <a:latin typeface="Times New Roman" panose="02020603050405020304" pitchFamily="18" charset="0"/>
                <a:ea typeface="Times New Roman" panose="02020603050405020304" pitchFamily="18" charset="0"/>
              </a:rPr>
              <a:t> yuk </a:t>
            </a:r>
            <a:r>
              <a:rPr lang="en-US" sz="2800" dirty="0" err="1">
                <a:solidFill>
                  <a:srgbClr val="002060"/>
                </a:solidFill>
                <a:effectLst/>
                <a:latin typeface="Times New Roman" panose="02020603050405020304" pitchFamily="18" charset="0"/>
                <a:ea typeface="Times New Roman" panose="02020603050405020304" pitchFamily="18" charset="0"/>
              </a:rPr>
              <a:t>ta’riflarining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yuqoriligi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meteo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sharoitlar</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kiradi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yetkazib</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berish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jadvaliga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rioya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qilish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imkoniyatini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tushiradigan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meteo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sharoitlar</a:t>
            </a:r>
            <a:r>
              <a:rPr lang="en-US" sz="2800" dirty="0">
                <a:solidFill>
                  <a:srgbClr val="002060"/>
                </a:solidFill>
                <a:effectLst/>
                <a:latin typeface="Times New Roman" panose="02020603050405020304" pitchFamily="18" charset="0"/>
                <a:ea typeface="Times New Roman" panose="02020603050405020304" pitchFamily="18" charset="0"/>
              </a:rPr>
              <a:t>).</a:t>
            </a:r>
            <a:endParaRPr lang="ru-RU" sz="2800" dirty="0">
              <a:solidFill>
                <a:srgbClr val="002060"/>
              </a:solidFill>
            </a:endParaRPr>
          </a:p>
        </p:txBody>
      </p:sp>
    </p:spTree>
    <p:extLst>
      <p:ext uri="{BB962C8B-B14F-4D97-AF65-F5344CB8AC3E}">
        <p14:creationId xmlns:p14="http://schemas.microsoft.com/office/powerpoint/2010/main" val="67272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AE72A1-FC64-4865-8F6B-75186D5F90B8}"/>
              </a:ext>
            </a:extLst>
          </p:cNvPr>
          <p:cNvSpPr txBox="1"/>
          <p:nvPr/>
        </p:nvSpPr>
        <p:spPr>
          <a:xfrm>
            <a:off x="261258" y="0"/>
            <a:ext cx="11734800" cy="6924973"/>
          </a:xfrm>
          <a:prstGeom prst="rect">
            <a:avLst/>
          </a:prstGeom>
          <a:noFill/>
        </p:spPr>
        <p:txBody>
          <a:bodyPr wrap="square">
            <a:spAutoFit/>
          </a:bodyPr>
          <a:lstStyle/>
          <a:p>
            <a:pPr algn="ctr"/>
            <a:r>
              <a:rPr lang="ru-RU" sz="2800" b="1" i="1" dirty="0" err="1">
                <a:solidFill>
                  <a:srgbClr val="000000"/>
                </a:solidFill>
                <a:effectLst/>
                <a:latin typeface="Times New Roman" panose="02020603050405020304" pitchFamily="18" charset="0"/>
                <a:ea typeface="Times New Roman" panose="02020603050405020304" pitchFamily="18" charset="0"/>
              </a:rPr>
              <a:t>Avtomobil</a:t>
            </a:r>
            <a:r>
              <a:rPr lang="ru-RU" sz="2800" b="1" i="1" dirty="0">
                <a:solidFill>
                  <a:srgbClr val="000000"/>
                </a:solidFill>
                <a:effectLst/>
                <a:latin typeface="Times New Roman" panose="02020603050405020304" pitchFamily="18" charset="0"/>
                <a:ea typeface="Times New Roman" panose="02020603050405020304" pitchFamily="18" charset="0"/>
              </a:rPr>
              <a:t> </a:t>
            </a:r>
            <a:r>
              <a:rPr lang="ru-RU" sz="2800" b="1" i="1" dirty="0" err="1">
                <a:solidFill>
                  <a:srgbClr val="000000"/>
                </a:solidFill>
                <a:effectLst/>
                <a:latin typeface="Times New Roman" panose="02020603050405020304" pitchFamily="18" charset="0"/>
                <a:ea typeface="Times New Roman" panose="02020603050405020304" pitchFamily="18" charset="0"/>
              </a:rPr>
              <a:t>transporti</a:t>
            </a:r>
            <a:r>
              <a:rPr lang="ru-RU" sz="1800" i="1"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a:p>
            <a:pPr indent="449580" algn="just"/>
            <a:r>
              <a:rPr lang="en-US" sz="2600" dirty="0">
                <a:solidFill>
                  <a:srgbClr val="000000"/>
                </a:solidFill>
                <a:effectLst/>
                <a:latin typeface="Times New Roman" panose="02020603050405020304" pitchFamily="18" charset="0"/>
                <a:ea typeface="Times New Roman" panose="02020603050405020304" pitchFamily="18" charset="0"/>
              </a:rPr>
              <a:t>Bu </a:t>
            </a:r>
            <a:r>
              <a:rPr lang="en-US" sz="2600" dirty="0" err="1">
                <a:solidFill>
                  <a:srgbClr val="000000"/>
                </a:solidFill>
                <a:effectLst/>
                <a:latin typeface="Times New Roman" panose="02020603050405020304" pitchFamily="18" charset="0"/>
                <a:ea typeface="Times New Roman" panose="02020603050405020304" pitchFamily="18" charset="0"/>
              </a:rPr>
              <a:t>yuklar</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yo‘lovchilarni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relssiz</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yo‘llarda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tashuvchi</a:t>
            </a:r>
            <a:r>
              <a:rPr lang="en-US" sz="2600" dirty="0">
                <a:solidFill>
                  <a:srgbClr val="000000"/>
                </a:solidFill>
                <a:effectLst/>
                <a:latin typeface="Times New Roman" panose="02020603050405020304" pitchFamily="18" charset="0"/>
                <a:ea typeface="Times New Roman" panose="02020603050405020304" pitchFamily="18" charset="0"/>
              </a:rPr>
              <a:t> transport </a:t>
            </a:r>
            <a:r>
              <a:rPr lang="en-US" sz="2600" dirty="0" err="1">
                <a:solidFill>
                  <a:srgbClr val="000000"/>
                </a:solidFill>
                <a:effectLst/>
                <a:latin typeface="Times New Roman" panose="02020603050405020304" pitchFamily="18" charset="0"/>
                <a:ea typeface="Times New Roman" panose="02020603050405020304" pitchFamily="18" charset="0"/>
              </a:rPr>
              <a:t>turiga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kiradi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Ular</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asosan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quyidagi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vazifalarni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bajaradi</a:t>
            </a:r>
            <a:r>
              <a:rPr lang="en-US" sz="2600" dirty="0">
                <a:solidFill>
                  <a:srgbClr val="000000"/>
                </a:solidFill>
                <a:effectLst/>
                <a:latin typeface="Times New Roman" panose="02020603050405020304" pitchFamily="18" charset="0"/>
                <a:ea typeface="Times New Roman" panose="02020603050405020304" pitchFamily="18" charset="0"/>
              </a:rPr>
              <a:t>.</a:t>
            </a:r>
            <a:endParaRPr lang="ru-RU" sz="2600" dirty="0">
              <a:effectLst/>
              <a:latin typeface="Times New Roman" panose="02020603050405020304" pitchFamily="18" charset="0"/>
              <a:ea typeface="Times New Roman" panose="02020603050405020304" pitchFamily="18" charset="0"/>
            </a:endParaRPr>
          </a:p>
          <a:p>
            <a:pPr marL="514350" indent="-514350" algn="just">
              <a:buAutoNum type="arabicPeriod"/>
            </a:pPr>
            <a:r>
              <a:rPr lang="en-US" sz="2600" dirty="0" err="1">
                <a:solidFill>
                  <a:srgbClr val="FFFF00"/>
                </a:solidFill>
                <a:effectLst/>
                <a:latin typeface="Times New Roman" panose="02020603050405020304" pitchFamily="18" charset="0"/>
                <a:ea typeface="Times New Roman" panose="02020603050405020304" pitchFamily="18" charset="0"/>
              </a:rPr>
              <a:t>Yuklarni</a:t>
            </a:r>
            <a:r>
              <a:rPr lang="en-US" sz="2600" dirty="0">
                <a:solidFill>
                  <a:srgbClr val="FFFF00"/>
                </a:solidFill>
                <a:effectLst/>
                <a:latin typeface="Times New Roman" panose="02020603050405020304" pitchFamily="18" charset="0"/>
                <a:ea typeface="Times New Roman" panose="02020603050405020304" pitchFamily="18" charset="0"/>
              </a:rPr>
              <a:t> magistral </a:t>
            </a:r>
            <a:r>
              <a:rPr lang="en-US" sz="2600" dirty="0" err="1">
                <a:solidFill>
                  <a:srgbClr val="FFFF00"/>
                </a:solidFill>
                <a:effectLst/>
                <a:latin typeface="Times New Roman" panose="02020603050405020304" pitchFamily="18" charset="0"/>
                <a:ea typeface="Times New Roman" panose="02020603050405020304" pitchFamily="18" charset="0"/>
              </a:rPr>
              <a:t>transporti</a:t>
            </a:r>
            <a:r>
              <a:rPr lang="en-US" sz="2600" dirty="0">
                <a:solidFill>
                  <a:srgbClr val="FFFF00"/>
                </a:solidFill>
                <a:effectLst/>
                <a:latin typeface="Times New Roman" panose="02020603050405020304" pitchFamily="18" charset="0"/>
                <a:ea typeface="Times New Roman" panose="02020603050405020304" pitchFamily="18" charset="0"/>
              </a:rPr>
              <a:t> (</a:t>
            </a:r>
            <a:r>
              <a:rPr lang="en-US" sz="2600" dirty="0" err="1">
                <a:solidFill>
                  <a:srgbClr val="FFFF00"/>
                </a:solidFill>
                <a:effectLst/>
                <a:latin typeface="Times New Roman" panose="02020603050405020304" pitchFamily="18" charset="0"/>
                <a:ea typeface="Times New Roman" panose="02020603050405020304" pitchFamily="18" charset="0"/>
              </a:rPr>
              <a:t>paroxod</a:t>
            </a:r>
            <a:r>
              <a:rPr lang="en-US" sz="2600" dirty="0">
                <a:solidFill>
                  <a:srgbClr val="FFFF00"/>
                </a:solidFill>
                <a:effectLst/>
                <a:latin typeface="Times New Roman" panose="02020603050405020304" pitchFamily="18" charset="0"/>
                <a:ea typeface="Times New Roman" panose="02020603050405020304" pitchFamily="18" charset="0"/>
              </a:rPr>
              <a:t>, </a:t>
            </a:r>
            <a:r>
              <a:rPr lang="en-US" sz="2600" dirty="0" err="1">
                <a:solidFill>
                  <a:srgbClr val="FFFF00"/>
                </a:solidFill>
                <a:effectLst/>
                <a:latin typeface="Times New Roman" panose="02020603050405020304" pitchFamily="18" charset="0"/>
                <a:ea typeface="Times New Roman" panose="02020603050405020304" pitchFamily="18" charset="0"/>
              </a:rPr>
              <a:t>samolyot</a:t>
            </a:r>
            <a:r>
              <a:rPr lang="en-US" sz="2600" dirty="0">
                <a:solidFill>
                  <a:srgbClr val="FFFF00"/>
                </a:solidFill>
                <a:effectLst/>
                <a:latin typeface="Times New Roman" panose="02020603050405020304" pitchFamily="18" charset="0"/>
                <a:ea typeface="Times New Roman" panose="02020603050405020304" pitchFamily="18" charset="0"/>
              </a:rPr>
              <a:t> </a:t>
            </a:r>
            <a:r>
              <a:rPr lang="en-US" sz="2600" dirty="0" err="1">
                <a:solidFill>
                  <a:srgbClr val="FFFF00"/>
                </a:solidFill>
                <a:effectLst/>
                <a:latin typeface="Times New Roman" panose="02020603050405020304" pitchFamily="18" charset="0"/>
                <a:ea typeface="Times New Roman" panose="02020603050405020304" pitchFamily="18" charset="0"/>
              </a:rPr>
              <a:t>poezd</a:t>
            </a:r>
            <a:r>
              <a:rPr lang="en-US" sz="2600" dirty="0">
                <a:solidFill>
                  <a:srgbClr val="FFFF00"/>
                </a:solidFill>
                <a:effectLst/>
                <a:latin typeface="Times New Roman" panose="02020603050405020304" pitchFamily="18" charset="0"/>
                <a:ea typeface="Times New Roman" panose="02020603050405020304" pitchFamily="18" charset="0"/>
              </a:rPr>
              <a:t> </a:t>
            </a:r>
            <a:r>
              <a:rPr lang="en-US" sz="2600" dirty="0" err="1">
                <a:solidFill>
                  <a:srgbClr val="FFFF00"/>
                </a:solidFill>
                <a:effectLst/>
                <a:latin typeface="Times New Roman" panose="02020603050405020304" pitchFamily="18" charset="0"/>
                <a:ea typeface="Times New Roman" panose="02020603050405020304" pitchFamily="18" charset="0"/>
              </a:rPr>
              <a:t>va</a:t>
            </a:r>
            <a:r>
              <a:rPr lang="en-US" sz="2600" dirty="0">
                <a:solidFill>
                  <a:srgbClr val="FFFF00"/>
                </a:solidFill>
                <a:effectLst/>
                <a:latin typeface="Times New Roman" panose="02020603050405020304" pitchFamily="18" charset="0"/>
                <a:ea typeface="Times New Roman" panose="02020603050405020304" pitchFamily="18" charset="0"/>
              </a:rPr>
              <a:t> </a:t>
            </a:r>
            <a:r>
              <a:rPr lang="en-US" sz="2600" dirty="0" err="1">
                <a:solidFill>
                  <a:srgbClr val="FFFF00"/>
                </a:solidFill>
                <a:effectLst/>
                <a:latin typeface="Times New Roman" panose="02020603050405020304" pitchFamily="18" charset="0"/>
                <a:ea typeface="Times New Roman" panose="02020603050405020304" pitchFamily="18" charset="0"/>
              </a:rPr>
              <a:t>h.k.</a:t>
            </a:r>
            <a:r>
              <a:rPr lang="en-US" sz="2600" dirty="0">
                <a:solidFill>
                  <a:srgbClr val="FFFF00"/>
                </a:solidFill>
                <a:effectLst/>
                <a:latin typeface="Times New Roman" panose="02020603050405020304" pitchFamily="18" charset="0"/>
                <a:ea typeface="Times New Roman" panose="02020603050405020304" pitchFamily="18" charset="0"/>
              </a:rPr>
              <a:t>) ga </a:t>
            </a:r>
            <a:r>
              <a:rPr lang="en-US" sz="2600" dirty="0" err="1">
                <a:solidFill>
                  <a:srgbClr val="FFFF00"/>
                </a:solidFill>
                <a:effectLst/>
                <a:latin typeface="Times New Roman" panose="02020603050405020304" pitchFamily="18" charset="0"/>
                <a:ea typeface="Times New Roman" panose="02020603050405020304" pitchFamily="18" charset="0"/>
              </a:rPr>
              <a:t>tushirish</a:t>
            </a:r>
            <a:r>
              <a:rPr lang="en-US" sz="2600" dirty="0">
                <a:solidFill>
                  <a:srgbClr val="FFFF00"/>
                </a:solidFill>
                <a:effectLst/>
                <a:latin typeface="Times New Roman" panose="02020603050405020304" pitchFamily="18" charset="0"/>
                <a:ea typeface="Times New Roman" panose="02020603050405020304" pitchFamily="18" charset="0"/>
              </a:rPr>
              <a:t> </a:t>
            </a:r>
            <a:r>
              <a:rPr lang="en-US" sz="2600" dirty="0" err="1">
                <a:solidFill>
                  <a:srgbClr val="FFFF00"/>
                </a:solidFill>
                <a:effectLst/>
                <a:latin typeface="Times New Roman" panose="02020603050405020304" pitchFamily="18" charset="0"/>
                <a:ea typeface="Times New Roman" panose="02020603050405020304" pitchFamily="18" charset="0"/>
              </a:rPr>
              <a:t>va</a:t>
            </a:r>
            <a:r>
              <a:rPr lang="en-US" sz="2600" dirty="0">
                <a:solidFill>
                  <a:srgbClr val="FFFF00"/>
                </a:solidFill>
                <a:effectLst/>
                <a:latin typeface="Times New Roman" panose="02020603050405020304" pitchFamily="18" charset="0"/>
                <a:ea typeface="Times New Roman" panose="02020603050405020304" pitchFamily="18" charset="0"/>
              </a:rPr>
              <a:t> </a:t>
            </a:r>
            <a:r>
              <a:rPr lang="ru-RU" sz="2600" dirty="0">
                <a:solidFill>
                  <a:srgbClr val="FFFF00"/>
                </a:solidFill>
                <a:effectLst/>
                <a:latin typeface="Times New Roman" panose="02020603050405020304" pitchFamily="18" charset="0"/>
                <a:ea typeface="Times New Roman" panose="02020603050405020304" pitchFamily="18" charset="0"/>
              </a:rPr>
              <a:t> </a:t>
            </a:r>
          </a:p>
          <a:p>
            <a:pPr algn="just"/>
            <a:r>
              <a:rPr lang="ru-RU" sz="2600" dirty="0">
                <a:solidFill>
                  <a:srgbClr val="FFFF00"/>
                </a:solidFill>
                <a:latin typeface="Times New Roman" panose="02020603050405020304" pitchFamily="18" charset="0"/>
                <a:ea typeface="Times New Roman" panose="02020603050405020304" pitchFamily="18" charset="0"/>
              </a:rPr>
              <a:t>      </a:t>
            </a:r>
            <a:r>
              <a:rPr lang="en-US" sz="2600" dirty="0" err="1">
                <a:solidFill>
                  <a:srgbClr val="FFFF00"/>
                </a:solidFill>
                <a:effectLst/>
                <a:latin typeface="Times New Roman" panose="02020603050405020304" pitchFamily="18" charset="0"/>
                <a:ea typeface="Times New Roman" panose="02020603050405020304" pitchFamily="18" charset="0"/>
              </a:rPr>
              <a:t>olib</a:t>
            </a:r>
            <a:r>
              <a:rPr lang="en-US" sz="2600" dirty="0">
                <a:solidFill>
                  <a:srgbClr val="FFFF00"/>
                </a:solidFill>
                <a:effectLst/>
                <a:latin typeface="Times New Roman" panose="02020603050405020304" pitchFamily="18" charset="0"/>
                <a:ea typeface="Times New Roman" panose="02020603050405020304" pitchFamily="18" charset="0"/>
              </a:rPr>
              <a:t> </a:t>
            </a:r>
            <a:r>
              <a:rPr lang="en-US" sz="2600" dirty="0" err="1">
                <a:solidFill>
                  <a:srgbClr val="FFFF00"/>
                </a:solidFill>
                <a:effectLst/>
                <a:latin typeface="Times New Roman" panose="02020603050405020304" pitchFamily="18" charset="0"/>
                <a:ea typeface="Times New Roman" panose="02020603050405020304" pitchFamily="18" charset="0"/>
              </a:rPr>
              <a:t>borish</a:t>
            </a:r>
            <a:r>
              <a:rPr lang="en-US" sz="2600" dirty="0">
                <a:solidFill>
                  <a:srgbClr val="FFFF00"/>
                </a:solidFill>
                <a:effectLst/>
                <a:latin typeface="Times New Roman" panose="02020603050405020304" pitchFamily="18" charset="0"/>
                <a:ea typeface="Times New Roman" panose="02020603050405020304" pitchFamily="18" charset="0"/>
              </a:rPr>
              <a:t>.</a:t>
            </a:r>
            <a:endParaRPr lang="ru-RU" sz="2600" dirty="0">
              <a:solidFill>
                <a:srgbClr val="FFFF00"/>
              </a:solidFill>
              <a:latin typeface="Times New Roman" panose="02020603050405020304" pitchFamily="18" charset="0"/>
              <a:ea typeface="Times New Roman" panose="02020603050405020304" pitchFamily="18" charset="0"/>
            </a:endParaRPr>
          </a:p>
          <a:p>
            <a:pPr algn="just"/>
            <a:r>
              <a:rPr lang="en-US" sz="2600" dirty="0">
                <a:solidFill>
                  <a:srgbClr val="FF0000"/>
                </a:solidFill>
                <a:effectLst/>
                <a:latin typeface="Times New Roman" panose="02020603050405020304" pitchFamily="18" charset="0"/>
                <a:ea typeface="Times New Roman" panose="02020603050405020304" pitchFamily="18" charset="0"/>
              </a:rPr>
              <a:t>2.</a:t>
            </a:r>
            <a:r>
              <a:rPr lang="en-US" sz="2600" dirty="0">
                <a:solidFill>
                  <a:srgbClr val="000000"/>
                </a:solidFill>
                <a:effectLst/>
                <a:latin typeface="Times New Roman" panose="02020603050405020304" pitchFamily="18" charset="0"/>
                <a:ea typeface="Times New Roman" panose="02020603050405020304" pitchFamily="18" charset="0"/>
              </a:rPr>
              <a:t> </a:t>
            </a:r>
            <a:r>
              <a:rPr lang="ru-RU"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Sanoat</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va</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qishloq</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xo‘jaligi</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yuklarini</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qisqa</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vaqt</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ichida</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tashish</a:t>
            </a:r>
            <a:r>
              <a:rPr lang="en-US" sz="2600" dirty="0">
                <a:solidFill>
                  <a:srgbClr val="FF0000"/>
                </a:solidFill>
                <a:effectLst/>
                <a:latin typeface="Times New Roman" panose="02020603050405020304" pitchFamily="18" charset="0"/>
                <a:ea typeface="Times New Roman" panose="02020603050405020304" pitchFamily="18" charset="0"/>
              </a:rPr>
              <a:t>.</a:t>
            </a:r>
            <a:endParaRPr lang="ru-RU" sz="2600" dirty="0">
              <a:solidFill>
                <a:srgbClr val="FF0000"/>
              </a:solidFill>
              <a:latin typeface="Times New Roman" panose="02020603050405020304" pitchFamily="18" charset="0"/>
              <a:ea typeface="Times New Roman" panose="02020603050405020304" pitchFamily="18" charset="0"/>
            </a:endParaRPr>
          </a:p>
          <a:p>
            <a:pPr algn="just"/>
            <a:r>
              <a:rPr lang="en-US" sz="2600" dirty="0">
                <a:solidFill>
                  <a:srgbClr val="7030A0"/>
                </a:solidFill>
                <a:effectLst/>
                <a:latin typeface="Times New Roman" panose="02020603050405020304" pitchFamily="18" charset="0"/>
                <a:ea typeface="Times New Roman" panose="02020603050405020304" pitchFamily="18" charset="0"/>
              </a:rPr>
              <a:t>3.</a:t>
            </a:r>
            <a:r>
              <a:rPr lang="en-US" sz="2600" dirty="0">
                <a:solidFill>
                  <a:srgbClr val="000000"/>
                </a:solidFill>
                <a:effectLst/>
                <a:latin typeface="Times New Roman" panose="02020603050405020304" pitchFamily="18" charset="0"/>
                <a:ea typeface="Times New Roman" panose="02020603050405020304" pitchFamily="18" charset="0"/>
              </a:rPr>
              <a:t> </a:t>
            </a:r>
            <a:r>
              <a:rPr lang="ru-RU"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Yuklarni</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qurilish</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va</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savdo</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uchun</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tashish</a:t>
            </a:r>
            <a:r>
              <a:rPr lang="en-US" sz="2600" dirty="0">
                <a:solidFill>
                  <a:srgbClr val="7030A0"/>
                </a:solidFill>
                <a:effectLst/>
                <a:latin typeface="Times New Roman" panose="02020603050405020304" pitchFamily="18" charset="0"/>
                <a:ea typeface="Times New Roman" panose="02020603050405020304" pitchFamily="18" charset="0"/>
              </a:rPr>
              <a:t>.</a:t>
            </a:r>
            <a:endParaRPr lang="ru-RU" sz="2600" dirty="0">
              <a:solidFill>
                <a:srgbClr val="7030A0"/>
              </a:solidFill>
              <a:latin typeface="Times New Roman" panose="02020603050405020304" pitchFamily="18" charset="0"/>
              <a:ea typeface="Times New Roman" panose="02020603050405020304" pitchFamily="18" charset="0"/>
            </a:endParaRPr>
          </a:p>
          <a:p>
            <a:pPr algn="just"/>
            <a:r>
              <a:rPr lang="en-US" sz="2600" dirty="0">
                <a:solidFill>
                  <a:srgbClr val="002060"/>
                </a:solidFill>
                <a:effectLst/>
                <a:latin typeface="Times New Roman" panose="02020603050405020304" pitchFamily="18" charset="0"/>
                <a:ea typeface="Times New Roman" panose="02020603050405020304" pitchFamily="18" charset="0"/>
              </a:rPr>
              <a:t>4. </a:t>
            </a:r>
            <a:r>
              <a:rPr lang="ru-RU"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Uzoq</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masofalarga</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avtomobil</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transportida</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tez</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buziladigan</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qimmatbaho</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tez</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olib</a:t>
            </a:r>
            <a:r>
              <a:rPr lang="en-US" sz="2600" dirty="0">
                <a:solidFill>
                  <a:srgbClr val="002060"/>
                </a:solidFill>
                <a:effectLst/>
                <a:latin typeface="Times New Roman" panose="02020603050405020304" pitchFamily="18" charset="0"/>
                <a:ea typeface="Times New Roman" panose="02020603050405020304" pitchFamily="18" charset="0"/>
              </a:rPr>
              <a:t> </a:t>
            </a:r>
            <a:r>
              <a:rPr lang="ru-RU" sz="2600" dirty="0">
                <a:solidFill>
                  <a:srgbClr val="002060"/>
                </a:solidFill>
                <a:effectLst/>
                <a:latin typeface="Times New Roman" panose="02020603050405020304" pitchFamily="18" charset="0"/>
                <a:ea typeface="Times New Roman" panose="02020603050405020304" pitchFamily="18" charset="0"/>
              </a:rPr>
              <a:t> </a:t>
            </a:r>
          </a:p>
          <a:p>
            <a:pPr algn="just"/>
            <a:r>
              <a:rPr lang="ru-RU"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borilishi</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kerak</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bo‘lgan</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transportning</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boshqa</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turlari</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bilan</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tashish</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tushirish</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ortish</a:t>
            </a:r>
            <a:r>
              <a:rPr lang="en-US" sz="2600" dirty="0">
                <a:solidFill>
                  <a:srgbClr val="002060"/>
                </a:solidFill>
                <a:effectLst/>
                <a:latin typeface="Times New Roman" panose="02020603050405020304" pitchFamily="18" charset="0"/>
                <a:ea typeface="Times New Roman" panose="02020603050405020304" pitchFamily="18" charset="0"/>
              </a:rPr>
              <a:t> </a:t>
            </a:r>
            <a:endParaRPr lang="ru-RU" sz="2600" dirty="0">
              <a:solidFill>
                <a:srgbClr val="002060"/>
              </a:solidFill>
              <a:effectLst/>
              <a:latin typeface="Times New Roman" panose="02020603050405020304" pitchFamily="18" charset="0"/>
              <a:ea typeface="Times New Roman" panose="02020603050405020304" pitchFamily="18" charset="0"/>
            </a:endParaRPr>
          </a:p>
          <a:p>
            <a:pPr algn="just"/>
            <a:r>
              <a:rPr lang="ru-RU" sz="2600" dirty="0">
                <a:solidFill>
                  <a:srgbClr val="002060"/>
                </a:solidFill>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qiyin</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bo‘lgan</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yuklarni</a:t>
            </a:r>
            <a:r>
              <a:rPr lang="en-US" sz="2600" dirty="0">
                <a:solidFill>
                  <a:srgbClr val="002060"/>
                </a:solidFill>
                <a:effectLst/>
                <a:latin typeface="Times New Roman" panose="02020603050405020304" pitchFamily="18" charset="0"/>
                <a:ea typeface="Times New Roman" panose="02020603050405020304" pitchFamily="18" charset="0"/>
              </a:rPr>
              <a:t> </a:t>
            </a:r>
            <a:r>
              <a:rPr lang="en-US" sz="2600" dirty="0" err="1">
                <a:solidFill>
                  <a:srgbClr val="002060"/>
                </a:solidFill>
                <a:effectLst/>
                <a:latin typeface="Times New Roman" panose="02020603050405020304" pitchFamily="18" charset="0"/>
                <a:ea typeface="Times New Roman" panose="02020603050405020304" pitchFamily="18" charset="0"/>
              </a:rPr>
              <a:t>tashish</a:t>
            </a:r>
            <a:r>
              <a:rPr lang="en-US" sz="2600" dirty="0">
                <a:solidFill>
                  <a:srgbClr val="002060"/>
                </a:solidFill>
                <a:effectLst/>
                <a:latin typeface="Times New Roman" panose="02020603050405020304" pitchFamily="18" charset="0"/>
                <a:ea typeface="Times New Roman" panose="02020603050405020304" pitchFamily="18" charset="0"/>
              </a:rPr>
              <a:t>.</a:t>
            </a:r>
            <a:endParaRPr lang="ru-RU" sz="2600" dirty="0">
              <a:solidFill>
                <a:srgbClr val="002060"/>
              </a:solidFill>
              <a:effectLst/>
              <a:latin typeface="Times New Roman" panose="02020603050405020304" pitchFamily="18" charset="0"/>
              <a:ea typeface="Times New Roman" panose="02020603050405020304" pitchFamily="18" charset="0"/>
            </a:endParaRPr>
          </a:p>
          <a:p>
            <a:pPr indent="449580" algn="just"/>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Hozirgi</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davrda</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iqtisodiyotning</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biron-bir</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sohasi</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avtomobil</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transportisiz</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o‘zining</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vazifalarini</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bajara</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 </a:t>
            </a:r>
            <a:r>
              <a:rPr lang="en-US" sz="2600" dirty="0" err="1">
                <a:solidFill>
                  <a:schemeClr val="tx2">
                    <a:lumMod val="20000"/>
                    <a:lumOff val="80000"/>
                  </a:schemeClr>
                </a:solidFill>
                <a:effectLst/>
                <a:latin typeface="Times New Roman" panose="02020603050405020304" pitchFamily="18" charset="0"/>
                <a:ea typeface="Times New Roman" panose="02020603050405020304" pitchFamily="18" charset="0"/>
              </a:rPr>
              <a:t>olmaydi</a:t>
            </a:r>
            <a:r>
              <a:rPr lang="en-US" sz="2600" dirty="0">
                <a:solidFill>
                  <a:schemeClr val="tx2">
                    <a:lumMod val="20000"/>
                    <a:lumOff val="80000"/>
                  </a:schemeClr>
                </a:solidFill>
                <a:effectLst/>
                <a:latin typeface="Times New Roman" panose="02020603050405020304" pitchFamily="18" charset="0"/>
                <a:ea typeface="Times New Roman" panose="02020603050405020304" pitchFamily="18" charset="0"/>
              </a:rPr>
              <a:t>.</a:t>
            </a:r>
            <a:endParaRPr lang="ru-RU" sz="2600" dirty="0">
              <a:solidFill>
                <a:schemeClr val="tx2">
                  <a:lumMod val="20000"/>
                  <a:lumOff val="80000"/>
                </a:schemeClr>
              </a:solidFill>
              <a:effectLst/>
              <a:latin typeface="Times New Roman" panose="02020603050405020304" pitchFamily="18" charset="0"/>
              <a:ea typeface="Times New Roman" panose="02020603050405020304" pitchFamily="18" charset="0"/>
            </a:endParaRPr>
          </a:p>
          <a:p>
            <a:pPr indent="449580" algn="just"/>
            <a:r>
              <a:rPr lang="en-US" sz="2600" dirty="0" err="1">
                <a:solidFill>
                  <a:schemeClr val="bg1"/>
                </a:solidFill>
                <a:effectLst/>
                <a:latin typeface="Times New Roman" panose="02020603050405020304" pitchFamily="18" charset="0"/>
                <a:ea typeface="Times New Roman" panose="02020603050405020304" pitchFamily="18" charset="0"/>
              </a:rPr>
              <a:t>Avtomobil</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transportiga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bo‘lgan</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mehnat</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pul</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sarfi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boshqa</a:t>
            </a:r>
            <a:r>
              <a:rPr lang="en-US" sz="2600" dirty="0">
                <a:solidFill>
                  <a:schemeClr val="bg1"/>
                </a:solidFill>
                <a:effectLst/>
                <a:latin typeface="Times New Roman" panose="02020603050405020304" pitchFamily="18" charset="0"/>
                <a:ea typeface="Times New Roman" panose="02020603050405020304" pitchFamily="18" charset="0"/>
              </a:rPr>
              <a:t> transport </a:t>
            </a:r>
            <a:r>
              <a:rPr lang="en-US" sz="2600" dirty="0" err="1">
                <a:solidFill>
                  <a:schemeClr val="bg1"/>
                </a:solidFill>
                <a:effectLst/>
                <a:latin typeface="Times New Roman" panose="02020603050405020304" pitchFamily="18" charset="0"/>
                <a:ea typeface="Times New Roman" panose="02020603050405020304" pitchFamily="18" charset="0"/>
              </a:rPr>
              <a:t>turlaridan</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ko‘proq</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bo‘lsa</a:t>
            </a:r>
            <a:r>
              <a:rPr lang="en-US" sz="2600" dirty="0">
                <a:solidFill>
                  <a:schemeClr val="bg1"/>
                </a:solidFill>
                <a:effectLst/>
                <a:latin typeface="Times New Roman" panose="02020603050405020304" pitchFamily="18" charset="0"/>
                <a:ea typeface="Times New Roman" panose="02020603050405020304" pitchFamily="18" charset="0"/>
              </a:rPr>
              <a:t> ham </a:t>
            </a:r>
            <a:r>
              <a:rPr lang="en-US" sz="2600" dirty="0" err="1">
                <a:solidFill>
                  <a:schemeClr val="bg1"/>
                </a:solidFill>
                <a:effectLst/>
                <a:latin typeface="Times New Roman" panose="02020603050405020304" pitchFamily="18" charset="0"/>
                <a:ea typeface="Times New Roman" panose="02020603050405020304" pitchFamily="18" charset="0"/>
              </a:rPr>
              <a:t>iqtisodiyotning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hamma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bosqichlarida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keng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yoyilgan</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Avtomobil</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transportida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yuklarni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tashish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iqtisodiy</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samaralidir</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Ayniqsa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yuklarni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eshikdan</a:t>
            </a:r>
            <a:r>
              <a:rPr lang="en-US" sz="2600" dirty="0">
                <a:solidFill>
                  <a:schemeClr val="bg1"/>
                </a:solidFill>
                <a:effectLst/>
                <a:latin typeface="Times New Roman" panose="02020603050405020304" pitchFamily="18" charset="0"/>
                <a:ea typeface="Times New Roman" panose="02020603050405020304" pitchFamily="18" charset="0"/>
              </a:rPr>
              <a:t> to </a:t>
            </a:r>
            <a:r>
              <a:rPr lang="en-US" sz="2600" dirty="0" err="1">
                <a:solidFill>
                  <a:schemeClr val="bg1"/>
                </a:solidFill>
                <a:effectLst/>
                <a:latin typeface="Times New Roman" panose="02020603050405020304" pitchFamily="18" charset="0"/>
                <a:ea typeface="Times New Roman" panose="02020603050405020304" pitchFamily="18" charset="0"/>
              </a:rPr>
              <a:t>eshikka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tashishda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yuklarni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ortish</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tushirishga</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sarflangan</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xarajatlar</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yuklarning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yo‘ldagi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vaqtlarini</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qisqartiradi</a:t>
            </a:r>
            <a:r>
              <a:rPr lang="en-US" sz="2600" dirty="0">
                <a:solidFill>
                  <a:schemeClr val="bg1"/>
                </a:solidFill>
                <a:effectLst/>
                <a:latin typeface="Times New Roman" panose="02020603050405020304" pitchFamily="18" charset="0"/>
                <a:ea typeface="Times New Roman" panose="02020603050405020304" pitchFamily="18" charset="0"/>
              </a:rPr>
              <a:t>.</a:t>
            </a:r>
            <a:endParaRPr lang="ru-RU" sz="2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057108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2797</Words>
  <Application>Microsoft Office PowerPoint</Application>
  <PresentationFormat>Широкоэкранный</PresentationFormat>
  <Paragraphs>90</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3</cp:revision>
  <dcterms:created xsi:type="dcterms:W3CDTF">2021-12-30T05:48:38Z</dcterms:created>
  <dcterms:modified xsi:type="dcterms:W3CDTF">2022-01-26T11:35:35Z</dcterms:modified>
</cp:coreProperties>
</file>